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61" r:id="rId3"/>
    <p:sldId id="259" r:id="rId4"/>
    <p:sldId id="262" r:id="rId5"/>
    <p:sldId id="266" r:id="rId6"/>
    <p:sldId id="267" r:id="rId7"/>
    <p:sldId id="268" r:id="rId8"/>
    <p:sldId id="26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Fulop" initials="EF" lastIdx="6" clrIdx="0">
    <p:extLst>
      <p:ext uri="{19B8F6BF-5375-455C-9EA6-DF929625EA0E}">
        <p15:presenceInfo xmlns:p15="http://schemas.microsoft.com/office/powerpoint/2012/main" userId="S::ef109@duke.edu::67a9c080-7216-4a70-98cf-49a3a4647064" providerId="AD"/>
      </p:ext>
    </p:extLst>
  </p:cmAuthor>
  <p:cmAuthor id="2" name="Matthew Arsenault" initials="MA" lastIdx="3" clrIdx="1">
    <p:extLst>
      <p:ext uri="{19B8F6BF-5375-455C-9EA6-DF929625EA0E}">
        <p15:presenceInfo xmlns:p15="http://schemas.microsoft.com/office/powerpoint/2012/main" userId="S-1-5-21-1614895754-1935655697-725345543-1089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786"/>
    <a:srgbClr val="C2E7FA"/>
    <a:srgbClr val="1736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09"/>
    <p:restoredTop sz="94757"/>
  </p:normalViewPr>
  <p:slideViewPr>
    <p:cSldViewPr snapToGrid="0" snapToObjects="1">
      <p:cViewPr varScale="1">
        <p:scale>
          <a:sx n="90" d="100"/>
          <a:sy n="90" d="100"/>
        </p:scale>
        <p:origin x="192" y="5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08DF4-3F55-2941-A765-E59DD53D908F}" type="datetimeFigureOut">
              <a:rPr lang="en-US" smtClean="0"/>
              <a:t>3/18/21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0EC0F-C479-AE47-8F61-6322F4FC875E}" type="slidenum">
              <a:rPr lang="en-US" smtClean="0"/>
              <a:t>‹#›</a:t>
            </a:fld>
            <a:endParaRPr lang="en-US"/>
          </a:p>
        </p:txBody>
      </p:sp>
    </p:spTree>
    <p:extLst>
      <p:ext uri="{BB962C8B-B14F-4D97-AF65-F5344CB8AC3E}">
        <p14:creationId xmlns:p14="http://schemas.microsoft.com/office/powerpoint/2010/main" val="310075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0EC0F-C479-AE47-8F61-6322F4FC875E}" type="slidenum">
              <a:rPr lang="en-US" smtClean="0"/>
              <a:t>2</a:t>
            </a:fld>
            <a:endParaRPr lang="en-US"/>
          </a:p>
        </p:txBody>
      </p:sp>
    </p:spTree>
    <p:extLst>
      <p:ext uri="{BB962C8B-B14F-4D97-AF65-F5344CB8AC3E}">
        <p14:creationId xmlns:p14="http://schemas.microsoft.com/office/powerpoint/2010/main" val="300946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8A0367-ED3A-414F-9CC7-8EFA43C2D1EC}" type="datetimeFigureOut">
              <a:rPr lang="en-US" smtClean="0"/>
              <a:t>3/18/21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44012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3/18/21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96234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3/18/21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34141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3/18/21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633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8A0367-ED3A-414F-9CC7-8EFA43C2D1EC}" type="datetimeFigureOut">
              <a:rPr lang="en-US" smtClean="0"/>
              <a:t>3/18/21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89799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8A0367-ED3A-414F-9CC7-8EFA43C2D1EC}" type="datetimeFigureOut">
              <a:rPr lang="en-US" smtClean="0"/>
              <a:t>3/18/21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19108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A0367-ED3A-414F-9CC7-8EFA43C2D1EC}" type="datetimeFigureOut">
              <a:rPr lang="en-US" smtClean="0"/>
              <a:t>3/18/21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80979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A0367-ED3A-414F-9CC7-8EFA43C2D1EC}" type="datetimeFigureOut">
              <a:rPr lang="en-US" smtClean="0"/>
              <a:t>3/18/21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81474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A0367-ED3A-414F-9CC7-8EFA43C2D1EC}" type="datetimeFigureOut">
              <a:rPr lang="en-US" smtClean="0"/>
              <a:t>3/18/21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48339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A0367-ED3A-414F-9CC7-8EFA43C2D1EC}" type="datetimeFigureOut">
              <a:rPr lang="en-US" smtClean="0"/>
              <a:t>3/18/21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39093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A0367-ED3A-414F-9CC7-8EFA43C2D1EC}" type="datetimeFigureOut">
              <a:rPr lang="en-US" smtClean="0"/>
              <a:t>3/18/21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98463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A0367-ED3A-414F-9CC7-8EFA43C2D1EC}" type="datetimeFigureOut">
              <a:rPr lang="en-US" smtClean="0"/>
              <a:t>3/18/21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242E4-CB80-1845-9A2C-961FB1AA826B}" type="slidenum">
              <a:rPr lang="en-US" smtClean="0"/>
              <a:t>‹#›</a:t>
            </a:fld>
            <a:endParaRPr lang="en-US"/>
          </a:p>
        </p:txBody>
      </p:sp>
    </p:spTree>
    <p:extLst>
      <p:ext uri="{BB962C8B-B14F-4D97-AF65-F5344CB8AC3E}">
        <p14:creationId xmlns:p14="http://schemas.microsoft.com/office/powerpoint/2010/main" val="71763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econdnature.org/solutions-center/" TargetMode="External"/><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hyperlink" Target="https://secondnature.org/solutions-center-content-license-and-attribution-guidelin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emf"/><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betterbuildingssolutioncenter.energy.gov/" TargetMode="External"/><Relationship Id="rId2" Type="http://schemas.openxmlformats.org/officeDocument/2006/relationships/hyperlink" Target="https://www.ucop.edu/safety-and-loss-prevention/environmental/program-resources/smart-labs-resources.html" TargetMode="External"/><Relationship Id="rId1" Type="http://schemas.openxmlformats.org/officeDocument/2006/relationships/slideLayout" Target="../slideLayouts/slideLayout2.xml"/><Relationship Id="rId5" Type="http://schemas.openxmlformats.org/officeDocument/2006/relationships/hyperlink" Target="https://www.youtube.com/watch?v=QGhLZ4hsKa4&amp;feature=youtu.be" TargetMode="External"/><Relationship Id="rId4" Type="http://schemas.openxmlformats.org/officeDocument/2006/relationships/hyperlink" Target="https://www.ucop.edu/safety-and-loss-prevention/_files/smart-labs-resources/2013-08-08Smart_LabsCutEnergyConsumptionbyHalf-UCIs_Demonstration_Project-BetterBuildingChallenge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155533-2B77-4018-A172-10E7606C5B56}"/>
              </a:ext>
            </a:extLst>
          </p:cNvPr>
          <p:cNvSpPr/>
          <p:nvPr/>
        </p:nvSpPr>
        <p:spPr>
          <a:xfrm>
            <a:off x="1064221" y="1228680"/>
            <a:ext cx="7015558" cy="4184336"/>
          </a:xfrm>
          <a:prstGeom prst="rect">
            <a:avLst/>
          </a:prstGeom>
          <a:solidFill>
            <a:schemeClr val="bg1">
              <a:lumMod val="9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333866" y="1305938"/>
            <a:ext cx="6476268" cy="401007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40000"/>
              </a:lnSpc>
            </a:pPr>
            <a:r>
              <a:rPr lang="en-US" sz="1200" b="1" dirty="0">
                <a:solidFill>
                  <a:schemeClr val="tx1">
                    <a:lumMod val="65000"/>
                    <a:lumOff val="35000"/>
                  </a:schemeClr>
                </a:solidFill>
                <a:latin typeface="Arial"/>
                <a:cs typeface="Arial"/>
              </a:rPr>
              <a:t>Solution Center Project Snapshot</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These Slides Are Intended for Reuse</a:t>
            </a:r>
          </a:p>
          <a:p>
            <a:pPr algn="l">
              <a:lnSpc>
                <a:spcPct val="140000"/>
              </a:lnSpc>
            </a:pPr>
            <a:r>
              <a:rPr lang="en-US" sz="900" dirty="0">
                <a:solidFill>
                  <a:schemeClr val="tx1">
                    <a:lumMod val="65000"/>
                    <a:lumOff val="35000"/>
                  </a:schemeClr>
                </a:solidFill>
                <a:latin typeface="Arial"/>
                <a:cs typeface="Arial"/>
              </a:rPr>
              <a:t>These slides are copyrighted using a Creative Commons license to allow and encourage campus stakeholders to use them (with attribution as described below) to advance their own renewable energy efforts. There are one- and five-page versions of the Project Snapshot in order to ease integration of this content into other campus slide decks as needed.</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Copyright © 2020</a:t>
            </a:r>
            <a:r>
              <a:rPr lang="en-US" sz="900" b="1" dirty="0">
                <a:solidFill>
                  <a:schemeClr val="tx1">
                    <a:lumMod val="65000"/>
                    <a:lumOff val="35000"/>
                  </a:schemeClr>
                </a:solidFill>
                <a:latin typeface="Arial"/>
                <a:cs typeface="Arial"/>
              </a:rPr>
              <a:t>		      </a:t>
            </a:r>
            <a:r>
              <a:rPr lang="en-US" sz="900" dirty="0">
                <a:solidFill>
                  <a:schemeClr val="tx1">
                    <a:lumMod val="65000"/>
                    <a:lumOff val="35000"/>
                  </a:schemeClr>
                </a:solidFill>
                <a:latin typeface="Arial"/>
                <a:cs typeface="Arial"/>
                <a:hlinkClick r:id="rId2"/>
              </a:rPr>
              <a:t>https://creativecommons.org/licenses/by-sa/4.0/</a:t>
            </a:r>
            <a:endParaRPr lang="en-US" sz="900" dirty="0">
              <a:solidFill>
                <a:schemeClr val="tx1">
                  <a:lumMod val="65000"/>
                  <a:lumOff val="35000"/>
                </a:schemeClr>
              </a:solidFill>
              <a:latin typeface="Arial"/>
              <a:cs typeface="Arial"/>
            </a:endParaRPr>
          </a:p>
          <a:p>
            <a:pPr algn="l">
              <a:lnSpc>
                <a:spcPct val="140000"/>
              </a:lnSpc>
            </a:pPr>
            <a:r>
              <a:rPr lang="en-US" sz="900" dirty="0">
                <a:solidFill>
                  <a:schemeClr val="tx1">
                    <a:lumMod val="65000"/>
                    <a:lumOff val="35000"/>
                  </a:schemeClr>
                </a:solidFill>
                <a:latin typeface="Arial"/>
                <a:cs typeface="Arial"/>
              </a:rPr>
              <a:t>This work is licensed under a Creative Commons Attribution-</a:t>
            </a:r>
            <a:r>
              <a:rPr lang="en-US" sz="900" dirty="0" err="1">
                <a:solidFill>
                  <a:schemeClr val="tx1">
                    <a:lumMod val="65000"/>
                    <a:lumOff val="35000"/>
                  </a:schemeClr>
                </a:solidFill>
                <a:latin typeface="Arial"/>
                <a:cs typeface="Arial"/>
              </a:rPr>
              <a:t>ShareAlike</a:t>
            </a:r>
            <a:r>
              <a:rPr lang="en-US" sz="900" dirty="0">
                <a:solidFill>
                  <a:schemeClr val="tx1">
                    <a:lumMod val="65000"/>
                    <a:lumOff val="35000"/>
                  </a:schemeClr>
                </a:solidFill>
                <a:latin typeface="Arial"/>
                <a:cs typeface="Arial"/>
              </a:rPr>
              <a:t> 4.0 International License by:</a:t>
            </a:r>
          </a:p>
          <a:p>
            <a:pPr algn="l">
              <a:lnSpc>
                <a:spcPct val="140000"/>
              </a:lnSpc>
            </a:pPr>
            <a:r>
              <a:rPr lang="en-US" sz="900" dirty="0">
                <a:solidFill>
                  <a:schemeClr val="tx1">
                    <a:lumMod val="65000"/>
                    <a:lumOff val="35000"/>
                  </a:schemeClr>
                </a:solidFill>
                <a:latin typeface="Arial"/>
                <a:cs typeface="Arial"/>
              </a:rPr>
              <a:t>Second Nature Inc.                                 </a:t>
            </a:r>
            <a:r>
              <a:rPr lang="en-US" sz="900" dirty="0">
                <a:solidFill>
                  <a:schemeClr val="tx1">
                    <a:lumMod val="65000"/>
                    <a:lumOff val="35000"/>
                  </a:schemeClr>
                </a:solidFill>
                <a:latin typeface="Arial"/>
                <a:cs typeface="Arial"/>
                <a:hlinkClick r:id="rId3"/>
              </a:rPr>
              <a:t>https://</a:t>
            </a:r>
            <a:r>
              <a:rPr lang="en-US" sz="900" dirty="0" err="1">
                <a:solidFill>
                  <a:schemeClr val="tx1">
                    <a:lumMod val="65000"/>
                    <a:lumOff val="35000"/>
                  </a:schemeClr>
                </a:solidFill>
                <a:latin typeface="Arial"/>
                <a:cs typeface="Arial"/>
                <a:hlinkClick r:id="rId3"/>
              </a:rPr>
              <a:t>secondnature.org</a:t>
            </a:r>
            <a:r>
              <a:rPr lang="en-US" sz="900" dirty="0">
                <a:solidFill>
                  <a:schemeClr val="tx1">
                    <a:lumMod val="65000"/>
                    <a:lumOff val="35000"/>
                  </a:schemeClr>
                </a:solidFill>
                <a:latin typeface="Arial"/>
                <a:cs typeface="Arial"/>
                <a:hlinkClick r:id="rId3"/>
              </a:rPr>
              <a:t>/solutions-center/</a:t>
            </a:r>
            <a:endParaRPr lang="en-US" sz="900" dirty="0">
              <a:solidFill>
                <a:schemeClr val="tx1">
                  <a:lumMod val="65000"/>
                  <a:lumOff val="35000"/>
                </a:schemeClr>
              </a:solidFill>
              <a:latin typeface="Arial"/>
              <a:cs typeface="Arial"/>
            </a:endParaRP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License Overview</a:t>
            </a:r>
          </a:p>
          <a:p>
            <a:pPr algn="l">
              <a:lnSpc>
                <a:spcPct val="140000"/>
              </a:lnSpc>
            </a:pPr>
            <a:r>
              <a:rPr lang="en-US" sz="1100" b="1" dirty="0">
                <a:solidFill>
                  <a:schemeClr val="tx1">
                    <a:lumMod val="65000"/>
                    <a:lumOff val="35000"/>
                  </a:schemeClr>
                </a:solidFill>
                <a:latin typeface="Arial"/>
                <a:cs typeface="Arial"/>
              </a:rPr>
              <a:t>Share</a:t>
            </a:r>
            <a:r>
              <a:rPr lang="en-US" sz="1100" dirty="0">
                <a:solidFill>
                  <a:schemeClr val="tx1">
                    <a:lumMod val="65000"/>
                    <a:lumOff val="35000"/>
                  </a:schemeClr>
                </a:solidFill>
                <a:latin typeface="Arial"/>
                <a:cs typeface="Arial"/>
              </a:rPr>
              <a:t> — copy and redistribute the material in any medium or format</a:t>
            </a:r>
          </a:p>
          <a:p>
            <a:pPr algn="l">
              <a:lnSpc>
                <a:spcPct val="140000"/>
              </a:lnSpc>
            </a:pPr>
            <a:r>
              <a:rPr lang="en-US" sz="1100" b="1" dirty="0">
                <a:solidFill>
                  <a:schemeClr val="tx1">
                    <a:lumMod val="65000"/>
                    <a:lumOff val="35000"/>
                  </a:schemeClr>
                </a:solidFill>
                <a:latin typeface="Arial"/>
                <a:cs typeface="Arial"/>
              </a:rPr>
              <a:t>Adapt</a:t>
            </a:r>
            <a:r>
              <a:rPr lang="en-US" sz="1100" dirty="0">
                <a:solidFill>
                  <a:schemeClr val="tx1">
                    <a:lumMod val="65000"/>
                    <a:lumOff val="35000"/>
                  </a:schemeClr>
                </a:solidFill>
                <a:latin typeface="Arial"/>
                <a:cs typeface="Arial"/>
              </a:rPr>
              <a:t> — remix, transform, and build upon the material for any purpose, even commercially.</a:t>
            </a:r>
          </a:p>
          <a:p>
            <a:pPr algn="l">
              <a:lnSpc>
                <a:spcPct val="140000"/>
              </a:lnSpc>
            </a:pPr>
            <a:r>
              <a:rPr lang="en-US" sz="1100" dirty="0">
                <a:solidFill>
                  <a:schemeClr val="tx1">
                    <a:lumMod val="65000"/>
                    <a:lumOff val="35000"/>
                  </a:schemeClr>
                </a:solidFill>
                <a:latin typeface="Arial"/>
                <a:cs typeface="Arial"/>
              </a:rPr>
              <a:t>You must give appropriate credit. Adaptations must also use the same license.</a:t>
            </a:r>
            <a:endParaRPr lang="en-US" sz="1100" b="1" dirty="0">
              <a:solidFill>
                <a:schemeClr val="tx1">
                  <a:lumMod val="65000"/>
                  <a:lumOff val="35000"/>
                </a:schemeClr>
              </a:solidFill>
              <a:latin typeface="Arial"/>
              <a:cs typeface="Arial"/>
            </a:endParaRPr>
          </a:p>
          <a:p>
            <a:pPr algn="l">
              <a:lnSpc>
                <a:spcPct val="140000"/>
              </a:lnSpc>
            </a:pPr>
            <a:endParaRPr lang="en-US" sz="11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Attribution Example</a:t>
            </a:r>
            <a:endParaRPr lang="en-US" sz="900" dirty="0">
              <a:solidFill>
                <a:schemeClr val="tx1">
                  <a:lumMod val="65000"/>
                  <a:lumOff val="35000"/>
                </a:schemeClr>
              </a:solidFill>
              <a:latin typeface="Arial"/>
              <a:cs typeface="Arial"/>
            </a:endParaRPr>
          </a:p>
          <a:p>
            <a:pPr algn="l">
              <a:lnSpc>
                <a:spcPct val="140000"/>
              </a:lnSpc>
            </a:pPr>
            <a:r>
              <a:rPr lang="en-US" sz="900" b="1" dirty="0">
                <a:solidFill>
                  <a:schemeClr val="tx1">
                    <a:lumMod val="65000"/>
                    <a:lumOff val="35000"/>
                  </a:schemeClr>
                </a:solidFill>
                <a:latin typeface="Arial"/>
                <a:cs typeface="Arial"/>
              </a:rPr>
              <a:t>For an attribution example, see </a:t>
            </a:r>
            <a:r>
              <a:rPr lang="en-US" sz="900" u="sng" dirty="0">
                <a:latin typeface="Arial" panose="020B0604020202020204" pitchFamily="34" charset="0"/>
                <a:cs typeface="Arial" panose="020B0604020202020204" pitchFamily="34" charset="0"/>
                <a:hlinkClick r:id="rId4"/>
              </a:rPr>
              <a:t>https://secondnature.org/solutions-center-content-license-and-attribution-guidelines/</a:t>
            </a:r>
            <a:endParaRPr lang="en-US" sz="900" b="1"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40000"/>
              </a:lnSpc>
            </a:pPr>
            <a:endParaRPr lang="en-US" sz="900" dirty="0">
              <a:solidFill>
                <a:schemeClr val="tx1">
                  <a:lumMod val="65000"/>
                  <a:lumOff val="35000"/>
                </a:schemeClr>
              </a:solidFill>
              <a:latin typeface="Arial"/>
              <a:cs typeface="Arial"/>
            </a:endParaRPr>
          </a:p>
        </p:txBody>
      </p:sp>
      <p:grpSp>
        <p:nvGrpSpPr>
          <p:cNvPr id="4" name="Group 3"/>
          <p:cNvGrpSpPr/>
          <p:nvPr/>
        </p:nvGrpSpPr>
        <p:grpSpPr>
          <a:xfrm flipV="1">
            <a:off x="1064221" y="1151422"/>
            <a:ext cx="7015558" cy="77258"/>
            <a:chOff x="0" y="4425994"/>
            <a:chExt cx="5403354" cy="114046"/>
          </a:xfrm>
        </p:grpSpPr>
        <p:sp>
          <p:nvSpPr>
            <p:cNvPr id="5" name="Rectangle 4">
              <a:extLst>
                <a:ext uri="{FF2B5EF4-FFF2-40B4-BE49-F238E27FC236}">
                  <a16:creationId xmlns:a16="http://schemas.microsoft.com/office/drawing/2014/main" id="{BB155533-2B77-4018-A172-10E7606C5B56}"/>
                </a:ext>
              </a:extLst>
            </p:cNvPr>
            <p:cNvSpPr/>
            <p:nvPr/>
          </p:nvSpPr>
          <p:spPr>
            <a:xfrm>
              <a:off x="0" y="4425994"/>
              <a:ext cx="1801118" cy="114046"/>
            </a:xfrm>
            <a:prstGeom prst="rect">
              <a:avLst/>
            </a:prstGeom>
            <a:solidFill>
              <a:srgbClr val="F6961E"/>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155533-2B77-4018-A172-10E7606C5B56}"/>
                </a:ext>
              </a:extLst>
            </p:cNvPr>
            <p:cNvSpPr/>
            <p:nvPr/>
          </p:nvSpPr>
          <p:spPr>
            <a:xfrm>
              <a:off x="1801118" y="4425994"/>
              <a:ext cx="1801118" cy="114046"/>
            </a:xfrm>
            <a:prstGeom prst="rect">
              <a:avLst/>
            </a:prstGeom>
            <a:solidFill>
              <a:srgbClr val="0B7E9D"/>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155533-2B77-4018-A172-10E7606C5B56}"/>
                </a:ext>
              </a:extLst>
            </p:cNvPr>
            <p:cNvSpPr/>
            <p:nvPr/>
          </p:nvSpPr>
          <p:spPr>
            <a:xfrm>
              <a:off x="3602236" y="4425994"/>
              <a:ext cx="1801118" cy="114046"/>
            </a:xfrm>
            <a:prstGeom prst="rect">
              <a:avLst/>
            </a:prstGeom>
            <a:solidFill>
              <a:srgbClr val="0E9BC4"/>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5"/>
          <a:stretch>
            <a:fillRect/>
          </a:stretch>
        </p:blipFill>
        <p:spPr>
          <a:xfrm>
            <a:off x="1115096" y="5663430"/>
            <a:ext cx="1466929" cy="261545"/>
          </a:xfrm>
          <a:prstGeom prst="rect">
            <a:avLst/>
          </a:prstGeom>
        </p:spPr>
      </p:pic>
    </p:spTree>
    <p:extLst>
      <p:ext uri="{BB962C8B-B14F-4D97-AF65-F5344CB8AC3E}">
        <p14:creationId xmlns:p14="http://schemas.microsoft.com/office/powerpoint/2010/main" val="236601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a:spLocks noGrp="1"/>
          </p:cNvSpPr>
          <p:nvPr>
            <p:ph type="ctrTitle"/>
          </p:nvPr>
        </p:nvSpPr>
        <p:spPr>
          <a:xfrm>
            <a:off x="1" y="364166"/>
            <a:ext cx="9143999" cy="737160"/>
          </a:xfrm>
        </p:spPr>
        <p:txBody>
          <a:bodyPr>
            <a:noAutofit/>
          </a:bodyPr>
          <a:lstStyle/>
          <a:p>
            <a:r>
              <a:rPr lang="en-US" sz="3200" b="1" dirty="0">
                <a:solidFill>
                  <a:srgbClr val="173647"/>
                </a:solidFill>
                <a:latin typeface="Arial"/>
                <a:cs typeface="Arial"/>
              </a:rPr>
              <a:t>University of California Irvine’s Integrated Smart Labs Program</a:t>
            </a:r>
          </a:p>
        </p:txBody>
      </p:sp>
      <p:sp>
        <p:nvSpPr>
          <p:cNvPr id="3" name="Rectangle 2"/>
          <p:cNvSpPr/>
          <p:nvPr/>
        </p:nvSpPr>
        <p:spPr>
          <a:xfrm>
            <a:off x="4002660" y="1482161"/>
            <a:ext cx="4988304" cy="2862322"/>
          </a:xfrm>
          <a:prstGeom prst="rect">
            <a:avLst/>
          </a:prstGeom>
        </p:spPr>
        <p:txBody>
          <a:bodyPr wrap="square">
            <a:spAutoFit/>
          </a:bodyPr>
          <a:lstStyle/>
          <a:p>
            <a:r>
              <a:rPr lang="en-US" sz="1000" dirty="0"/>
              <a:t>Laboratories, which can account for up to 70% of a campus's total energy consumption, are a focal area for carbon and energy management improvements on university campuses. The entire internal air volume of a typical lab building is released to the atmosphere via exhaust stacks every 5-8 minutes. An enormous amount of energy is required to supply, heat, cool, humidify, dehumidify, filter, distribute, and exhaust this air, and this process takes place 24/7, whether the laboratory is fully occupied, partially occupied, or vacant. In response, the University of California Irvine retrofitted their laboratories with smart technology to attain the following energy saving criteria:</a:t>
            </a:r>
          </a:p>
          <a:p>
            <a:pPr marL="171450" indent="-171450" fontAlgn="base">
              <a:buFont typeface="Arial" panose="020B0604020202020204" pitchFamily="34" charset="0"/>
              <a:buChar char="•"/>
            </a:pPr>
            <a:r>
              <a:rPr lang="en-US" sz="1000" dirty="0"/>
              <a:t>Real-time air quality sensing that adjusts air-changes per hour (ACH) in response to certain contaminants</a:t>
            </a:r>
          </a:p>
          <a:p>
            <a:pPr marL="171450" indent="-171450" fontAlgn="base">
              <a:buFont typeface="Arial" panose="020B0604020202020204" pitchFamily="34" charset="0"/>
              <a:buChar char="•"/>
            </a:pPr>
            <a:r>
              <a:rPr lang="en-US" sz="1000" dirty="0"/>
              <a:t>Reduced fan, filtration, and duct airspeeds below prior best practice standards</a:t>
            </a:r>
          </a:p>
          <a:p>
            <a:pPr marL="171450" indent="-171450" fontAlgn="base">
              <a:buFont typeface="Arial" panose="020B0604020202020204" pitchFamily="34" charset="0"/>
              <a:buChar char="•"/>
            </a:pPr>
            <a:r>
              <a:rPr lang="en-US" sz="1000" dirty="0"/>
              <a:t>50-70% less exhaust fan energy by reducing stack discharge airspeeds</a:t>
            </a:r>
          </a:p>
          <a:p>
            <a:pPr marL="171450" indent="-171450" fontAlgn="base">
              <a:buFont typeface="Arial" panose="020B0604020202020204" pitchFamily="34" charset="0"/>
              <a:buChar char="•"/>
            </a:pPr>
            <a:r>
              <a:rPr lang="en-US" sz="1000" dirty="0"/>
              <a:t>Reduced internal heat load to enable lower ACH feasibility (e.g., low illumination power density, daylighting sensors, Energy Star equipment, and exhaust grilles directly above heat-discharging equipment)</a:t>
            </a:r>
          </a:p>
          <a:p>
            <a:pPr marL="171450" indent="-171450" fontAlgn="base">
              <a:buFont typeface="Arial" panose="020B0604020202020204" pitchFamily="34" charset="0"/>
              <a:buChar char="•"/>
            </a:pPr>
            <a:r>
              <a:rPr lang="en-US" sz="1000" dirty="0"/>
              <a:t>reduced thermal inputs during setback periods</a:t>
            </a:r>
          </a:p>
          <a:p>
            <a:pPr marL="171450" indent="-171450" fontAlgn="base">
              <a:buFont typeface="Arial" panose="020B0604020202020204" pitchFamily="34" charset="0"/>
              <a:buChar char="•"/>
            </a:pPr>
            <a:r>
              <a:rPr lang="en-US" sz="1000" dirty="0"/>
              <a:t>Chemical hygiene safety assessments in laboratories</a:t>
            </a:r>
          </a:p>
          <a:p>
            <a:pPr marL="171450" indent="-171450" fontAlgn="base">
              <a:buFont typeface="Arial" panose="020B0604020202020204" pitchFamily="34" charset="0"/>
              <a:buChar char="•"/>
            </a:pPr>
            <a:r>
              <a:rPr lang="en-US" sz="1000" dirty="0"/>
              <a:t>Preventative maintenance program for Smart Lab HVAC components/systems</a:t>
            </a:r>
          </a:p>
        </p:txBody>
      </p:sp>
      <p:grpSp>
        <p:nvGrpSpPr>
          <p:cNvPr id="40" name="Group 39"/>
          <p:cNvGrpSpPr/>
          <p:nvPr/>
        </p:nvGrpSpPr>
        <p:grpSpPr>
          <a:xfrm>
            <a:off x="569627" y="4538615"/>
            <a:ext cx="6421723" cy="1839066"/>
            <a:chOff x="664878" y="4129068"/>
            <a:chExt cx="7851794" cy="2248612"/>
          </a:xfrm>
        </p:grpSpPr>
        <p:grpSp>
          <p:nvGrpSpPr>
            <p:cNvPr id="29" name="Group 28"/>
            <p:cNvGrpSpPr/>
            <p:nvPr/>
          </p:nvGrpSpPr>
          <p:grpSpPr>
            <a:xfrm>
              <a:off x="664878" y="4140164"/>
              <a:ext cx="2517101" cy="1023668"/>
              <a:chOff x="664878" y="4140164"/>
              <a:chExt cx="2517101" cy="1023668"/>
            </a:xfrm>
          </p:grpSpPr>
          <p:sp>
            <p:nvSpPr>
              <p:cNvPr id="34" name="Rectangle 33">
                <a:extLst>
                  <a:ext uri="{FF2B5EF4-FFF2-40B4-BE49-F238E27FC236}">
                    <a16:creationId xmlns:a16="http://schemas.microsoft.com/office/drawing/2014/main" id="{BB155533-2B77-4018-A172-10E7606C5B56}"/>
                  </a:ext>
                </a:extLst>
              </p:cNvPr>
              <p:cNvSpPr/>
              <p:nvPr/>
            </p:nvSpPr>
            <p:spPr>
              <a:xfrm>
                <a:off x="664878" y="4165879"/>
                <a:ext cx="2517101" cy="997948"/>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BB155533-2B77-4018-A172-10E7606C5B56}"/>
                  </a:ext>
                </a:extLst>
              </p:cNvPr>
              <p:cNvSpPr/>
              <p:nvPr/>
            </p:nvSpPr>
            <p:spPr>
              <a:xfrm>
                <a:off x="664878" y="41611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txBox="1">
                <a:spLocks/>
              </p:cNvSpPr>
              <p:nvPr/>
            </p:nvSpPr>
            <p:spPr>
              <a:xfrm>
                <a:off x="664878" y="4140164"/>
                <a:ext cx="2517101" cy="10236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GHG &amp; Environmental Impact</a:t>
                </a:r>
              </a:p>
              <a:p>
                <a:pPr>
                  <a:lnSpc>
                    <a:spcPct val="130000"/>
                  </a:lnSpc>
                </a:pPr>
                <a:endParaRPr lang="en-US" sz="300" b="1" dirty="0">
                  <a:solidFill>
                    <a:srgbClr val="023553"/>
                  </a:solidFill>
                  <a:latin typeface="Arial"/>
                  <a:cs typeface="Arial"/>
                </a:endParaRPr>
              </a:p>
              <a:p>
                <a:r>
                  <a:rPr lang="en-US" sz="1400" dirty="0">
                    <a:solidFill>
                      <a:srgbClr val="023553"/>
                    </a:solidFill>
                    <a:latin typeface="Arial"/>
                    <a:cs typeface="Arial"/>
                  </a:rPr>
                  <a:t>          </a:t>
                </a:r>
              </a:p>
              <a:p>
                <a:endParaRPr lang="en-US" sz="1400" dirty="0">
                  <a:solidFill>
                    <a:srgbClr val="023553"/>
                  </a:solidFill>
                  <a:latin typeface="Arial"/>
                  <a:cs typeface="Arial"/>
                </a:endParaRPr>
              </a:p>
              <a:p>
                <a:r>
                  <a:rPr lang="en-US" sz="800" dirty="0">
                    <a:solidFill>
                      <a:srgbClr val="173647"/>
                    </a:solidFill>
                    <a:latin typeface="Arial"/>
                    <a:cs typeface="Arial"/>
                  </a:rPr>
                  <a:t>                  </a:t>
                </a:r>
                <a:r>
                  <a:rPr lang="en-US" sz="700" dirty="0">
                    <a:solidFill>
                      <a:srgbClr val="173647"/>
                    </a:solidFill>
                    <a:latin typeface="Arial"/>
                    <a:cs typeface="Arial"/>
                  </a:rPr>
                  <a:t>  </a:t>
                </a:r>
              </a:p>
            </p:txBody>
          </p:sp>
        </p:grpSp>
        <p:grpSp>
          <p:nvGrpSpPr>
            <p:cNvPr id="38" name="Group 37"/>
            <p:cNvGrpSpPr/>
            <p:nvPr/>
          </p:nvGrpSpPr>
          <p:grpSpPr>
            <a:xfrm>
              <a:off x="664878" y="5339363"/>
              <a:ext cx="2517101" cy="1023667"/>
              <a:chOff x="664878" y="5339363"/>
              <a:chExt cx="2517101" cy="1023667"/>
            </a:xfrm>
          </p:grpSpPr>
          <p:sp>
            <p:nvSpPr>
              <p:cNvPr id="30" name="Rectangle 29">
                <a:extLst>
                  <a:ext uri="{FF2B5EF4-FFF2-40B4-BE49-F238E27FC236}">
                    <a16:creationId xmlns:a16="http://schemas.microsoft.com/office/drawing/2014/main" id="{BB155533-2B77-4018-A172-10E7606C5B56}"/>
                  </a:ext>
                </a:extLst>
              </p:cNvPr>
              <p:cNvSpPr/>
              <p:nvPr/>
            </p:nvSpPr>
            <p:spPr>
              <a:xfrm>
                <a:off x="664878" y="5354015"/>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BB155533-2B77-4018-A172-10E7606C5B56}"/>
                  </a:ext>
                </a:extLst>
              </p:cNvPr>
              <p:cNvSpPr/>
              <p:nvPr/>
            </p:nvSpPr>
            <p:spPr>
              <a:xfrm>
                <a:off x="664878" y="5343499"/>
                <a:ext cx="2517101" cy="333042"/>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Subtitle 2"/>
              <p:cNvSpPr txBox="1">
                <a:spLocks/>
              </p:cNvSpPr>
              <p:nvPr/>
            </p:nvSpPr>
            <p:spPr>
              <a:xfrm>
                <a:off x="664878" y="53393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Economic Impact &amp; Savings</a:t>
                </a:r>
              </a:p>
              <a:p>
                <a:pPr>
                  <a:lnSpc>
                    <a:spcPct val="130000"/>
                  </a:lnSpc>
                </a:pPr>
                <a:endParaRPr lang="en-US" sz="600" b="1" dirty="0">
                  <a:solidFill>
                    <a:srgbClr val="023553"/>
                  </a:solidFill>
                  <a:latin typeface="Arial"/>
                  <a:cs typeface="Arial"/>
                </a:endParaRPr>
              </a:p>
              <a:p>
                <a:r>
                  <a:rPr lang="en-US" sz="1100" dirty="0">
                    <a:solidFill>
                      <a:srgbClr val="023553"/>
                    </a:solidFill>
                    <a:latin typeface="Arial"/>
                    <a:cs typeface="Arial"/>
                  </a:rPr>
                  <a:t>              Net Savings</a:t>
                </a:r>
                <a:endParaRPr lang="en-US" sz="800" dirty="0">
                  <a:solidFill>
                    <a:srgbClr val="FFFFFF"/>
                  </a:solidFill>
                  <a:latin typeface="Arial"/>
                  <a:cs typeface="Arial"/>
                </a:endParaRPr>
              </a:p>
            </p:txBody>
          </p:sp>
        </p:grpSp>
        <p:grpSp>
          <p:nvGrpSpPr>
            <p:cNvPr id="21" name="Group 20"/>
            <p:cNvGrpSpPr/>
            <p:nvPr/>
          </p:nvGrpSpPr>
          <p:grpSpPr>
            <a:xfrm>
              <a:off x="3324396" y="4129068"/>
              <a:ext cx="2517101" cy="1033609"/>
              <a:chOff x="3324396" y="4129068"/>
              <a:chExt cx="2517101" cy="1033609"/>
            </a:xfrm>
          </p:grpSpPr>
          <p:sp>
            <p:nvSpPr>
              <p:cNvPr id="22" name="Rectangle 21">
                <a:extLst>
                  <a:ext uri="{FF2B5EF4-FFF2-40B4-BE49-F238E27FC236}">
                    <a16:creationId xmlns:a16="http://schemas.microsoft.com/office/drawing/2014/main" id="{BB155533-2B77-4018-A172-10E7606C5B56}"/>
                  </a:ext>
                </a:extLst>
              </p:cNvPr>
              <p:cNvSpPr/>
              <p:nvPr/>
            </p:nvSpPr>
            <p:spPr>
              <a:xfrm>
                <a:off x="3324396" y="4160043"/>
                <a:ext cx="2517101" cy="1002634"/>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3" name="Rectangle 22">
                <a:extLst>
                  <a:ext uri="{FF2B5EF4-FFF2-40B4-BE49-F238E27FC236}">
                    <a16:creationId xmlns:a16="http://schemas.microsoft.com/office/drawing/2014/main" id="{BB155533-2B77-4018-A172-10E7606C5B56}"/>
                  </a:ext>
                </a:extLst>
              </p:cNvPr>
              <p:cNvSpPr/>
              <p:nvPr/>
            </p:nvSpPr>
            <p:spPr>
              <a:xfrm>
                <a:off x="3324396" y="4160042"/>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ubtitle 2"/>
              <p:cNvSpPr txBox="1">
                <a:spLocks/>
              </p:cNvSpPr>
              <p:nvPr/>
            </p:nvSpPr>
            <p:spPr>
              <a:xfrm>
                <a:off x="3324396" y="4129068"/>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Timeline</a:t>
                </a:r>
              </a:p>
              <a:p>
                <a:pPr>
                  <a:lnSpc>
                    <a:spcPct val="130000"/>
                  </a:lnSpc>
                </a:pPr>
                <a:endParaRPr lang="en-US" sz="300" b="1" dirty="0">
                  <a:solidFill>
                    <a:srgbClr val="023553"/>
                  </a:solidFill>
                  <a:latin typeface="Arial"/>
                  <a:cs typeface="Arial"/>
                </a:endParaRPr>
              </a:p>
              <a:p>
                <a:pPr>
                  <a:lnSpc>
                    <a:spcPct val="200000"/>
                  </a:lnSpc>
                </a:pPr>
                <a:r>
                  <a:rPr lang="en-US" sz="1100" dirty="0">
                    <a:solidFill>
                      <a:srgbClr val="023553"/>
                    </a:solidFill>
                    <a:latin typeface="Arial"/>
                    <a:cs typeface="Arial"/>
                  </a:rPr>
                  <a:t>           2-5 Years</a:t>
                </a:r>
              </a:p>
              <a:p>
                <a:pPr algn="l">
                  <a:lnSpc>
                    <a:spcPct val="130000"/>
                  </a:lnSpc>
                </a:pPr>
                <a:endParaRPr lang="en-US" sz="950" dirty="0">
                  <a:solidFill>
                    <a:srgbClr val="FFFFFF"/>
                  </a:solidFill>
                  <a:latin typeface="Arial"/>
                  <a:cs typeface="Arial"/>
                </a:endParaRPr>
              </a:p>
            </p:txBody>
          </p:sp>
        </p:grpSp>
        <p:grpSp>
          <p:nvGrpSpPr>
            <p:cNvPr id="6" name="Group 5"/>
            <p:cNvGrpSpPr/>
            <p:nvPr/>
          </p:nvGrpSpPr>
          <p:grpSpPr>
            <a:xfrm>
              <a:off x="5999568" y="5343140"/>
              <a:ext cx="2517103" cy="1034540"/>
              <a:chOff x="5999568" y="5343140"/>
              <a:chExt cx="2517103" cy="1034540"/>
            </a:xfrm>
          </p:grpSpPr>
          <p:sp>
            <p:nvSpPr>
              <p:cNvPr id="14" name="Rectangle 13">
                <a:extLst>
                  <a:ext uri="{FF2B5EF4-FFF2-40B4-BE49-F238E27FC236}">
                    <a16:creationId xmlns:a16="http://schemas.microsoft.com/office/drawing/2014/main" id="{BB155533-2B77-4018-A172-10E7606C5B56}"/>
                  </a:ext>
                </a:extLst>
              </p:cNvPr>
              <p:cNvSpPr/>
              <p:nvPr/>
            </p:nvSpPr>
            <p:spPr>
              <a:xfrm>
                <a:off x="5999571" y="5375048"/>
                <a:ext cx="2517100" cy="1002632"/>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Rectangle 14">
                <a:extLst>
                  <a:ext uri="{FF2B5EF4-FFF2-40B4-BE49-F238E27FC236}">
                    <a16:creationId xmlns:a16="http://schemas.microsoft.com/office/drawing/2014/main" id="{BB155533-2B77-4018-A172-10E7606C5B56}"/>
                  </a:ext>
                </a:extLst>
              </p:cNvPr>
              <p:cNvSpPr/>
              <p:nvPr/>
            </p:nvSpPr>
            <p:spPr>
              <a:xfrm>
                <a:off x="5999568" y="5359572"/>
                <a:ext cx="2517100" cy="322526"/>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ubtitle 2"/>
              <p:cNvSpPr txBox="1">
                <a:spLocks/>
              </p:cNvSpPr>
              <p:nvPr/>
            </p:nvSpPr>
            <p:spPr>
              <a:xfrm>
                <a:off x="5999569" y="5343140"/>
                <a:ext cx="2517101" cy="100299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Publicity Impact</a:t>
                </a:r>
              </a:p>
              <a:p>
                <a:pPr>
                  <a:lnSpc>
                    <a:spcPct val="130000"/>
                  </a:lnSpc>
                </a:pPr>
                <a:endParaRPr lang="en-US" sz="100" b="1" dirty="0">
                  <a:solidFill>
                    <a:srgbClr val="023553"/>
                  </a:solidFill>
                  <a:latin typeface="Arial"/>
                  <a:cs typeface="Arial"/>
                </a:endParaRPr>
              </a:p>
              <a:p>
                <a:pPr>
                  <a:lnSpc>
                    <a:spcPct val="130000"/>
                  </a:lnSpc>
                </a:pPr>
                <a:endParaRPr lang="en-US" sz="100" b="1" dirty="0">
                  <a:solidFill>
                    <a:srgbClr val="023553"/>
                  </a:solidFill>
                  <a:latin typeface="Arial"/>
                  <a:cs typeface="Arial"/>
                </a:endParaRPr>
              </a:p>
              <a:p>
                <a:pPr>
                  <a:lnSpc>
                    <a:spcPct val="150000"/>
                  </a:lnSpc>
                </a:pPr>
                <a:endParaRPr lang="en-US" sz="700" dirty="0">
                  <a:solidFill>
                    <a:srgbClr val="023553"/>
                  </a:solidFill>
                  <a:latin typeface="Arial"/>
                  <a:cs typeface="Arial"/>
                </a:endParaRPr>
              </a:p>
              <a:p>
                <a:pPr algn="l">
                  <a:lnSpc>
                    <a:spcPct val="130000"/>
                  </a:lnSpc>
                </a:pPr>
                <a:endParaRPr lang="en-US" sz="950" dirty="0">
                  <a:solidFill>
                    <a:srgbClr val="FFFFFF"/>
                  </a:solidFill>
                  <a:latin typeface="Arial"/>
                  <a:cs typeface="Arial"/>
                </a:endParaRPr>
              </a:p>
              <a:p>
                <a:pPr algn="l">
                  <a:lnSpc>
                    <a:spcPct val="120000"/>
                  </a:lnSpc>
                </a:pPr>
                <a:endParaRPr lang="en-US" sz="700" dirty="0">
                  <a:solidFill>
                    <a:srgbClr val="FFFFFF"/>
                  </a:solidFill>
                  <a:latin typeface="Arial"/>
                  <a:cs typeface="Arial"/>
                </a:endParaRPr>
              </a:p>
            </p:txBody>
          </p:sp>
        </p:grpSp>
        <p:grpSp>
          <p:nvGrpSpPr>
            <p:cNvPr id="2" name="Group 1"/>
            <p:cNvGrpSpPr/>
            <p:nvPr/>
          </p:nvGrpSpPr>
          <p:grpSpPr>
            <a:xfrm>
              <a:off x="5999571" y="4138463"/>
              <a:ext cx="2517101" cy="1023667"/>
              <a:chOff x="5999571" y="4138463"/>
              <a:chExt cx="2517101" cy="1023667"/>
            </a:xfrm>
          </p:grpSpPr>
          <p:sp>
            <p:nvSpPr>
              <p:cNvPr id="26" name="Rectangle 25">
                <a:extLst>
                  <a:ext uri="{FF2B5EF4-FFF2-40B4-BE49-F238E27FC236}">
                    <a16:creationId xmlns:a16="http://schemas.microsoft.com/office/drawing/2014/main" id="{BB155533-2B77-4018-A172-10E7606C5B56}"/>
                  </a:ext>
                </a:extLst>
              </p:cNvPr>
              <p:cNvSpPr/>
              <p:nvPr/>
            </p:nvSpPr>
            <p:spPr>
              <a:xfrm>
                <a:off x="5999571" y="4161198"/>
                <a:ext cx="2517101" cy="1000932"/>
              </a:xfrm>
              <a:prstGeom prst="rect">
                <a:avLst/>
              </a:prstGeom>
              <a:solidFill>
                <a:schemeClr val="bg1"/>
              </a:solid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BB155533-2B77-4018-A172-10E7606C5B56}"/>
                  </a:ext>
                </a:extLst>
              </p:cNvPr>
              <p:cNvSpPr/>
              <p:nvPr/>
            </p:nvSpPr>
            <p:spPr>
              <a:xfrm>
                <a:off x="5999571" y="4165879"/>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5999571" y="41384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Feasibility</a:t>
                </a:r>
              </a:p>
              <a:p>
                <a:pPr>
                  <a:lnSpc>
                    <a:spcPct val="130000"/>
                  </a:lnSpc>
                </a:pPr>
                <a:endParaRPr lang="en-US" sz="1000" b="1" dirty="0">
                  <a:solidFill>
                    <a:srgbClr val="023553"/>
                  </a:solidFill>
                  <a:latin typeface="Arial"/>
                  <a:cs typeface="Arial"/>
                </a:endParaRPr>
              </a:p>
              <a:p>
                <a:r>
                  <a:rPr lang="en-US" sz="700" b="1" dirty="0">
                    <a:solidFill>
                      <a:srgbClr val="023553"/>
                    </a:solidFill>
                    <a:latin typeface="Arial"/>
                    <a:cs typeface="Arial"/>
                  </a:rPr>
                  <a:t>                            </a:t>
                </a:r>
                <a:r>
                  <a:rPr lang="en-US" sz="1100" dirty="0">
                    <a:solidFill>
                      <a:srgbClr val="023553"/>
                    </a:solidFill>
                    <a:latin typeface="Arial"/>
                    <a:cs typeface="Arial"/>
                  </a:rPr>
                  <a:t>Very Achievable</a:t>
                </a:r>
                <a:endParaRPr lang="en-US" sz="2000" dirty="0">
                  <a:solidFill>
                    <a:srgbClr val="023553"/>
                  </a:solidFill>
                  <a:latin typeface="Arial"/>
                  <a:cs typeface="Arial"/>
                </a:endParaRPr>
              </a:p>
            </p:txBody>
          </p:sp>
        </p:grpSp>
        <p:grpSp>
          <p:nvGrpSpPr>
            <p:cNvPr id="7" name="Group 6"/>
            <p:cNvGrpSpPr/>
            <p:nvPr/>
          </p:nvGrpSpPr>
          <p:grpSpPr>
            <a:xfrm>
              <a:off x="3324396" y="5322464"/>
              <a:ext cx="2517101" cy="1023667"/>
              <a:chOff x="3324396" y="5322464"/>
              <a:chExt cx="2517101" cy="1023667"/>
            </a:xfrm>
          </p:grpSpPr>
          <p:sp>
            <p:nvSpPr>
              <p:cNvPr id="18" name="Rectangle 17">
                <a:extLst>
                  <a:ext uri="{FF2B5EF4-FFF2-40B4-BE49-F238E27FC236}">
                    <a16:creationId xmlns:a16="http://schemas.microsoft.com/office/drawing/2014/main" id="{BB155533-2B77-4018-A172-10E7606C5B56}"/>
                  </a:ext>
                </a:extLst>
              </p:cNvPr>
              <p:cNvSpPr/>
              <p:nvPr/>
            </p:nvSpPr>
            <p:spPr>
              <a:xfrm>
                <a:off x="3324396" y="5343498"/>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9" name="Rectangle 18">
                <a:extLst>
                  <a:ext uri="{FF2B5EF4-FFF2-40B4-BE49-F238E27FC236}">
                    <a16:creationId xmlns:a16="http://schemas.microsoft.com/office/drawing/2014/main" id="{BB155533-2B77-4018-A172-10E7606C5B56}"/>
                  </a:ext>
                </a:extLst>
              </p:cNvPr>
              <p:cNvSpPr/>
              <p:nvPr/>
            </p:nvSpPr>
            <p:spPr>
              <a:xfrm>
                <a:off x="3324396" y="53434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ubtitle 2"/>
              <p:cNvSpPr txBox="1">
                <a:spLocks/>
              </p:cNvSpPr>
              <p:nvPr/>
            </p:nvSpPr>
            <p:spPr>
              <a:xfrm>
                <a:off x="3324396" y="5322464"/>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Maintenance</a:t>
                </a:r>
              </a:p>
              <a:p>
                <a:pPr>
                  <a:lnSpc>
                    <a:spcPct val="130000"/>
                  </a:lnSpc>
                </a:pPr>
                <a:endParaRPr lang="en-US" sz="650" b="1" dirty="0">
                  <a:solidFill>
                    <a:srgbClr val="023553"/>
                  </a:solidFill>
                  <a:latin typeface="Arial"/>
                  <a:cs typeface="Arial"/>
                </a:endParaRPr>
              </a:p>
              <a:p>
                <a:pPr>
                  <a:lnSpc>
                    <a:spcPct val="130000"/>
                  </a:lnSpc>
                </a:pPr>
                <a:endParaRPr lang="en-US" sz="200" b="1" dirty="0">
                  <a:solidFill>
                    <a:srgbClr val="023553"/>
                  </a:solidFill>
                  <a:latin typeface="Arial"/>
                  <a:cs typeface="Arial"/>
                </a:endParaRPr>
              </a:p>
              <a:p>
                <a:pPr algn="l"/>
                <a:r>
                  <a:rPr lang="en-US" sz="1200" dirty="0">
                    <a:solidFill>
                      <a:srgbClr val="023553"/>
                    </a:solidFill>
                    <a:latin typeface="Arial"/>
                    <a:cs typeface="Arial"/>
                  </a:rPr>
                  <a:t>                        </a:t>
                </a:r>
                <a:r>
                  <a:rPr lang="en-US" sz="1100" dirty="0">
                    <a:solidFill>
                      <a:srgbClr val="023553"/>
                    </a:solidFill>
                    <a:latin typeface="Arial"/>
                    <a:cs typeface="Arial"/>
                  </a:rPr>
                  <a:t>High</a:t>
                </a:r>
              </a:p>
              <a:p>
                <a:pPr algn="l"/>
                <a:endParaRPr lang="en-US" sz="800" b="1" dirty="0">
                  <a:solidFill>
                    <a:srgbClr val="023553"/>
                  </a:solidFill>
                  <a:latin typeface="Arial"/>
                  <a:cs typeface="Arial"/>
                </a:endParaRPr>
              </a:p>
              <a:p>
                <a:pPr algn="l">
                  <a:lnSpc>
                    <a:spcPct val="130000"/>
                  </a:lnSpc>
                </a:pPr>
                <a:endParaRPr lang="en-US" sz="500" dirty="0">
                  <a:solidFill>
                    <a:srgbClr val="FFFFFF"/>
                  </a:solidFill>
                  <a:latin typeface="Arial"/>
                  <a:cs typeface="Arial"/>
                </a:endParaRPr>
              </a:p>
            </p:txBody>
          </p:sp>
        </p:grpSp>
      </p:grpSp>
      <p:pic>
        <p:nvPicPr>
          <p:cNvPr id="10" name="Graphic 9">
            <a:extLst>
              <a:ext uri="{FF2B5EF4-FFF2-40B4-BE49-F238E27FC236}">
                <a16:creationId xmlns:a16="http://schemas.microsoft.com/office/drawing/2014/main" id="{DE9D6D96-3A77-1742-8841-B89D153EE5E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6818" t="18664" r="31401" b="19591"/>
          <a:stretch/>
        </p:blipFill>
        <p:spPr>
          <a:xfrm>
            <a:off x="3144290" y="4863969"/>
            <a:ext cx="424132" cy="475632"/>
          </a:xfrm>
          <a:prstGeom prst="rect">
            <a:avLst/>
          </a:prstGeom>
        </p:spPr>
      </p:pic>
      <p:pic>
        <p:nvPicPr>
          <p:cNvPr id="42" name="Picture 41">
            <a:extLst>
              <a:ext uri="{FF2B5EF4-FFF2-40B4-BE49-F238E27FC236}">
                <a16:creationId xmlns:a16="http://schemas.microsoft.com/office/drawing/2014/main" id="{74784782-F359-1C45-B7F9-34DA4BE7577A}"/>
              </a:ext>
            </a:extLst>
          </p:cNvPr>
          <p:cNvPicPr>
            <a:picLocks noChangeAspect="1"/>
          </p:cNvPicPr>
          <p:nvPr/>
        </p:nvPicPr>
        <p:blipFill>
          <a:blip r:embed="rId5"/>
          <a:stretch>
            <a:fillRect/>
          </a:stretch>
        </p:blipFill>
        <p:spPr>
          <a:xfrm>
            <a:off x="7254344" y="5569521"/>
            <a:ext cx="1538584" cy="274320"/>
          </a:xfrm>
          <a:prstGeom prst="rect">
            <a:avLst/>
          </a:prstGeom>
        </p:spPr>
      </p:pic>
      <p:sp>
        <p:nvSpPr>
          <p:cNvPr id="49" name="TextBox 48">
            <a:extLst>
              <a:ext uri="{FF2B5EF4-FFF2-40B4-BE49-F238E27FC236}">
                <a16:creationId xmlns:a16="http://schemas.microsoft.com/office/drawing/2014/main" id="{BC28D0AB-AF9E-784D-B33C-27F4F95E465F}"/>
              </a:ext>
            </a:extLst>
          </p:cNvPr>
          <p:cNvSpPr txBox="1"/>
          <p:nvPr/>
        </p:nvSpPr>
        <p:spPr>
          <a:xfrm>
            <a:off x="5596333" y="5880578"/>
            <a:ext cx="1395014" cy="430887"/>
          </a:xfrm>
          <a:prstGeom prst="rect">
            <a:avLst/>
          </a:prstGeom>
          <a:noFill/>
        </p:spPr>
        <p:txBody>
          <a:bodyPr wrap="square" rtlCol="0">
            <a:spAutoFit/>
          </a:bodyPr>
          <a:lstStyle/>
          <a:p>
            <a:pPr algn="ctr"/>
            <a:r>
              <a:rPr lang="en-US" sz="1100" dirty="0">
                <a:solidFill>
                  <a:srgbClr val="023553"/>
                </a:solidFill>
                <a:latin typeface="Arial"/>
                <a:cs typeface="Arial"/>
              </a:rPr>
              <a:t>That’s</a:t>
            </a:r>
          </a:p>
          <a:p>
            <a:pPr algn="ctr"/>
            <a:r>
              <a:rPr lang="en-US" sz="1100" dirty="0">
                <a:solidFill>
                  <a:srgbClr val="023553"/>
                </a:solidFill>
                <a:latin typeface="Arial"/>
                <a:cs typeface="Arial"/>
              </a:rPr>
              <a:t> Pretty Cool</a:t>
            </a:r>
          </a:p>
        </p:txBody>
      </p:sp>
      <p:sp>
        <p:nvSpPr>
          <p:cNvPr id="51" name="TextBox 50">
            <a:extLst>
              <a:ext uri="{FF2B5EF4-FFF2-40B4-BE49-F238E27FC236}">
                <a16:creationId xmlns:a16="http://schemas.microsoft.com/office/drawing/2014/main" id="{AE07F623-5DEE-064B-83C8-7E5DFB691CBE}"/>
              </a:ext>
            </a:extLst>
          </p:cNvPr>
          <p:cNvSpPr txBox="1"/>
          <p:nvPr/>
        </p:nvSpPr>
        <p:spPr>
          <a:xfrm>
            <a:off x="1487631" y="4978291"/>
            <a:ext cx="851808" cy="261610"/>
          </a:xfrm>
          <a:prstGeom prst="rect">
            <a:avLst/>
          </a:prstGeom>
          <a:noFill/>
        </p:spPr>
        <p:txBody>
          <a:bodyPr wrap="square" rtlCol="0">
            <a:spAutoFit/>
          </a:bodyPr>
          <a:lstStyle/>
          <a:p>
            <a:r>
              <a:rPr lang="en-US" sz="1100" dirty="0">
                <a:solidFill>
                  <a:srgbClr val="023553"/>
                </a:solidFill>
                <a:latin typeface="Arial"/>
                <a:cs typeface="Arial"/>
              </a:rPr>
              <a:t>Large</a:t>
            </a:r>
          </a:p>
        </p:txBody>
      </p:sp>
      <p:pic>
        <p:nvPicPr>
          <p:cNvPr id="1026" name="Picture 2">
            <a:extLst>
              <a:ext uri="{FF2B5EF4-FFF2-40B4-BE49-F238E27FC236}">
                <a16:creationId xmlns:a16="http://schemas.microsoft.com/office/drawing/2014/main" id="{C6766FE1-8E9F-A844-B630-0DAC5394B8D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7374"/>
          <a:stretch/>
        </p:blipFill>
        <p:spPr bwMode="auto">
          <a:xfrm>
            <a:off x="676218" y="1566261"/>
            <a:ext cx="3326442" cy="25347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ogo&#10;&#10;Description automatically generated">
            <a:extLst>
              <a:ext uri="{FF2B5EF4-FFF2-40B4-BE49-F238E27FC236}">
                <a16:creationId xmlns:a16="http://schemas.microsoft.com/office/drawing/2014/main" id="{6099FE7E-0626-D044-9102-C4FC4D153AB2}"/>
              </a:ext>
            </a:extLst>
          </p:cNvPr>
          <p:cNvPicPr>
            <a:picLocks noChangeAspect="1"/>
          </p:cNvPicPr>
          <p:nvPr/>
        </p:nvPicPr>
        <p:blipFill>
          <a:blip r:embed="rId7"/>
          <a:stretch>
            <a:fillRect/>
          </a:stretch>
        </p:blipFill>
        <p:spPr>
          <a:xfrm>
            <a:off x="5065071" y="5971364"/>
            <a:ext cx="809171" cy="301375"/>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653C61B4-3706-4F4F-A297-02A97CFC0B00}"/>
              </a:ext>
            </a:extLst>
          </p:cNvPr>
          <p:cNvPicPr>
            <a:picLocks noChangeAspect="1"/>
          </p:cNvPicPr>
          <p:nvPr/>
        </p:nvPicPr>
        <p:blipFill>
          <a:blip r:embed="rId8"/>
          <a:stretch>
            <a:fillRect/>
          </a:stretch>
        </p:blipFill>
        <p:spPr>
          <a:xfrm>
            <a:off x="5059521" y="4899911"/>
            <a:ext cx="693057" cy="418370"/>
          </a:xfrm>
          <a:prstGeom prst="rect">
            <a:avLst/>
          </a:prstGeom>
        </p:spPr>
      </p:pic>
      <p:pic>
        <p:nvPicPr>
          <p:cNvPr id="12" name="Picture 11" descr="Icon&#10;&#10;Description automatically generated">
            <a:extLst>
              <a:ext uri="{FF2B5EF4-FFF2-40B4-BE49-F238E27FC236}">
                <a16:creationId xmlns:a16="http://schemas.microsoft.com/office/drawing/2014/main" id="{ADBC34F5-1DE2-704A-AB65-4C721D25F430}"/>
              </a:ext>
            </a:extLst>
          </p:cNvPr>
          <p:cNvPicPr>
            <a:picLocks noChangeAspect="1"/>
          </p:cNvPicPr>
          <p:nvPr/>
        </p:nvPicPr>
        <p:blipFill>
          <a:blip r:embed="rId9"/>
          <a:stretch>
            <a:fillRect/>
          </a:stretch>
        </p:blipFill>
        <p:spPr>
          <a:xfrm>
            <a:off x="3202520" y="5869561"/>
            <a:ext cx="613070" cy="420914"/>
          </a:xfrm>
          <a:prstGeom prst="rect">
            <a:avLst/>
          </a:prstGeom>
        </p:spPr>
      </p:pic>
      <p:pic>
        <p:nvPicPr>
          <p:cNvPr id="17" name="Picture 16" descr="Icon&#10;&#10;Description automatically generated">
            <a:extLst>
              <a:ext uri="{FF2B5EF4-FFF2-40B4-BE49-F238E27FC236}">
                <a16:creationId xmlns:a16="http://schemas.microsoft.com/office/drawing/2014/main" id="{59E081E1-FF30-CB4A-903E-12E78B2F1FC0}"/>
              </a:ext>
            </a:extLst>
          </p:cNvPr>
          <p:cNvPicPr>
            <a:picLocks noChangeAspect="1"/>
          </p:cNvPicPr>
          <p:nvPr/>
        </p:nvPicPr>
        <p:blipFill rotWithShape="1">
          <a:blip r:embed="rId10"/>
          <a:srcRect t="15449"/>
          <a:stretch/>
        </p:blipFill>
        <p:spPr>
          <a:xfrm>
            <a:off x="787851" y="5853807"/>
            <a:ext cx="699780" cy="474455"/>
          </a:xfrm>
          <a:prstGeom prst="rect">
            <a:avLst/>
          </a:prstGeom>
        </p:spPr>
      </p:pic>
      <p:pic>
        <p:nvPicPr>
          <p:cNvPr id="37" name="Picture 36" descr="Icon&#10;&#10;Description automatically generated">
            <a:extLst>
              <a:ext uri="{FF2B5EF4-FFF2-40B4-BE49-F238E27FC236}">
                <a16:creationId xmlns:a16="http://schemas.microsoft.com/office/drawing/2014/main" id="{21ACB835-726D-7F47-A431-62AC4F18020D}"/>
              </a:ext>
            </a:extLst>
          </p:cNvPr>
          <p:cNvPicPr>
            <a:picLocks noChangeAspect="1"/>
          </p:cNvPicPr>
          <p:nvPr/>
        </p:nvPicPr>
        <p:blipFill>
          <a:blip r:embed="rId11"/>
          <a:stretch>
            <a:fillRect/>
          </a:stretch>
        </p:blipFill>
        <p:spPr>
          <a:xfrm>
            <a:off x="960057" y="4878239"/>
            <a:ext cx="477463" cy="492231"/>
          </a:xfrm>
          <a:prstGeom prst="rect">
            <a:avLst/>
          </a:prstGeom>
        </p:spPr>
      </p:pic>
      <p:pic>
        <p:nvPicPr>
          <p:cNvPr id="45" name="Picture 44" descr="A picture containing graphical user interface&#10;&#10;Description automatically generated">
            <a:extLst>
              <a:ext uri="{FF2B5EF4-FFF2-40B4-BE49-F238E27FC236}">
                <a16:creationId xmlns:a16="http://schemas.microsoft.com/office/drawing/2014/main" id="{2D59341C-CF7C-3946-B560-837BA9936A34}"/>
              </a:ext>
            </a:extLst>
          </p:cNvPr>
          <p:cNvPicPr>
            <a:picLocks noChangeAspect="1"/>
          </p:cNvPicPr>
          <p:nvPr/>
        </p:nvPicPr>
        <p:blipFill>
          <a:blip r:embed="rId12"/>
          <a:stretch>
            <a:fillRect/>
          </a:stretch>
        </p:blipFill>
        <p:spPr>
          <a:xfrm>
            <a:off x="7098918" y="5063219"/>
            <a:ext cx="2045082" cy="465257"/>
          </a:xfrm>
          <a:prstGeom prst="rect">
            <a:avLst/>
          </a:prstGeom>
        </p:spPr>
      </p:pic>
    </p:spTree>
    <p:extLst>
      <p:ext uri="{BB962C8B-B14F-4D97-AF65-F5344CB8AC3E}">
        <p14:creationId xmlns:p14="http://schemas.microsoft.com/office/powerpoint/2010/main" val="323001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txBox="1">
            <a:spLocks/>
          </p:cNvSpPr>
          <p:nvPr/>
        </p:nvSpPr>
        <p:spPr>
          <a:xfrm>
            <a:off x="355600" y="331852"/>
            <a:ext cx="8555318" cy="14185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73647"/>
                </a:solidFill>
                <a:latin typeface="Arial"/>
                <a:cs typeface="Arial"/>
              </a:rPr>
              <a:t>University of California Irvine’s Integrated Smart Labs Program</a:t>
            </a:r>
            <a:endParaRPr lang="en-US" sz="3500" b="1" dirty="0">
              <a:solidFill>
                <a:srgbClr val="173647"/>
              </a:solidFill>
              <a:latin typeface="Arial"/>
              <a:cs typeface="Arial"/>
            </a:endParaRPr>
          </a:p>
        </p:txBody>
      </p:sp>
      <p:pic>
        <p:nvPicPr>
          <p:cNvPr id="50" name="Picture 49"/>
          <p:cNvPicPr>
            <a:picLocks noChangeAspect="1"/>
          </p:cNvPicPr>
          <p:nvPr/>
        </p:nvPicPr>
        <p:blipFill>
          <a:blip r:embed="rId2"/>
          <a:stretch>
            <a:fillRect/>
          </a:stretch>
        </p:blipFill>
        <p:spPr>
          <a:xfrm>
            <a:off x="5945769" y="4205301"/>
            <a:ext cx="2980580" cy="531420"/>
          </a:xfrm>
          <a:prstGeom prst="rect">
            <a:avLst/>
          </a:prstGeom>
        </p:spPr>
      </p:pic>
      <p:pic>
        <p:nvPicPr>
          <p:cNvPr id="4" name="Picture 3" descr="A picture containing building, sky, outdoor, government building&#10;&#10;Description automatically generated">
            <a:extLst>
              <a:ext uri="{FF2B5EF4-FFF2-40B4-BE49-F238E27FC236}">
                <a16:creationId xmlns:a16="http://schemas.microsoft.com/office/drawing/2014/main" id="{24773092-F2BE-624E-93CF-1CC87C090961}"/>
              </a:ext>
            </a:extLst>
          </p:cNvPr>
          <p:cNvPicPr>
            <a:picLocks noChangeAspect="1"/>
          </p:cNvPicPr>
          <p:nvPr/>
        </p:nvPicPr>
        <p:blipFill>
          <a:blip r:embed="rId3"/>
          <a:stretch>
            <a:fillRect/>
          </a:stretch>
        </p:blipFill>
        <p:spPr>
          <a:xfrm>
            <a:off x="463177" y="2122545"/>
            <a:ext cx="5285070" cy="3803904"/>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FB35E70A-5546-9541-B43E-4E0A3B2B99D1}"/>
              </a:ext>
            </a:extLst>
          </p:cNvPr>
          <p:cNvPicPr>
            <a:picLocks noChangeAspect="1"/>
          </p:cNvPicPr>
          <p:nvPr/>
        </p:nvPicPr>
        <p:blipFill rotWithShape="1">
          <a:blip r:embed="rId4"/>
          <a:srcRect l="5869" t="1528" r="12110"/>
          <a:stretch/>
        </p:blipFill>
        <p:spPr>
          <a:xfrm>
            <a:off x="5845105" y="3367929"/>
            <a:ext cx="3065813" cy="837372"/>
          </a:xfrm>
          <a:prstGeom prst="rect">
            <a:avLst/>
          </a:prstGeom>
        </p:spPr>
      </p:pic>
    </p:spTree>
    <p:extLst>
      <p:ext uri="{BB962C8B-B14F-4D97-AF65-F5344CB8AC3E}">
        <p14:creationId xmlns:p14="http://schemas.microsoft.com/office/powerpoint/2010/main" val="1023311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69182" y="582958"/>
            <a:ext cx="2229522" cy="973667"/>
            <a:chOff x="471345" y="596901"/>
            <a:chExt cx="2229522" cy="973667"/>
          </a:xfrm>
        </p:grpSpPr>
        <p:sp>
          <p:nvSpPr>
            <p:cNvPr id="45"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OVERVIEW</a:t>
              </a:r>
              <a:endParaRPr lang="en-US" sz="1400" dirty="0">
                <a:solidFill>
                  <a:srgbClr val="007786"/>
                </a:solidFill>
                <a:latin typeface="Arial"/>
                <a:cs typeface="Arial"/>
              </a:endParaRPr>
            </a:p>
          </p:txBody>
        </p:sp>
        <p:sp>
          <p:nvSpPr>
            <p:cNvPr id="48" name="Rectangle 47">
              <a:extLst>
                <a:ext uri="{FF2B5EF4-FFF2-40B4-BE49-F238E27FC236}">
                  <a16:creationId xmlns:a16="http://schemas.microsoft.com/office/drawing/2014/main" id="{BB155533-2B77-4018-A172-10E7606C5B56}"/>
                </a:ext>
              </a:extLst>
            </p:cNvPr>
            <p:cNvSpPr/>
            <p:nvPr/>
          </p:nvSpPr>
          <p:spPr>
            <a:xfrm>
              <a:off x="554812" y="1316566"/>
              <a:ext cx="19428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A62889C0-AA85-6448-8B36-10F69741322D}"/>
              </a:ext>
            </a:extLst>
          </p:cNvPr>
          <p:cNvSpPr/>
          <p:nvPr/>
        </p:nvSpPr>
        <p:spPr>
          <a:xfrm>
            <a:off x="569182" y="1727712"/>
            <a:ext cx="8005635" cy="4124206"/>
          </a:xfrm>
          <a:prstGeom prst="rect">
            <a:avLst/>
          </a:prstGeom>
        </p:spPr>
        <p:txBody>
          <a:bodyPr wrap="square">
            <a:spAutoFit/>
          </a:bodyPr>
          <a:lstStyle/>
          <a:p>
            <a:r>
              <a:rPr lang="en-US" dirty="0"/>
              <a:t>The University of California Irvine’s integrated Smart Labs program cut energy consumption by 50 percent, saving the university over 1.25 million dollars annually. The project was made possible by UCI and it’s committed to implementing climate action plans as a leading member of Second Nature’s Climate Leadership Network, as well as the California Inter-University Energy and Safety Coalition whose goal is to, “Create safer, more sustainable laboratories, balancing the need to meet the challenges of creating safe laboratory workspaces with the challenges to save energy and protect the environment.” It was also made possible by the Better Buildings Challenge, an initiative through the U.S. Department of Energy launched by Barack Obama in 2011 that set a goal of making American commercial and industrial buildings 20 percent more energy efficient by 2020.</a:t>
            </a:r>
          </a:p>
          <a:p>
            <a:br>
              <a:rPr lang="en-US" dirty="0"/>
            </a:br>
            <a:r>
              <a:rPr lang="en-US" dirty="0"/>
              <a:t> </a:t>
            </a:r>
            <a:endParaRPr lang="en-US" sz="1400" dirty="0"/>
          </a:p>
          <a:p>
            <a:br>
              <a:rPr lang="en-US" sz="1400" dirty="0"/>
            </a:br>
            <a:endParaRPr lang="en-US" sz="1400" b="1" dirty="0">
              <a:latin typeface="Arial" panose="020B0604020202020204" pitchFamily="34" charset="0"/>
              <a:cs typeface="Arial" panose="020B0604020202020204" pitchFamily="34" charset="0"/>
            </a:endParaRPr>
          </a:p>
        </p:txBody>
      </p:sp>
      <p:pic>
        <p:nvPicPr>
          <p:cNvPr id="56" name="Picture 55">
            <a:extLst>
              <a:ext uri="{FF2B5EF4-FFF2-40B4-BE49-F238E27FC236}">
                <a16:creationId xmlns:a16="http://schemas.microsoft.com/office/drawing/2014/main" id="{7250D356-9622-C44F-8558-C431F7E4156A}"/>
              </a:ext>
            </a:extLst>
          </p:cNvPr>
          <p:cNvPicPr>
            <a:picLocks noChangeAspect="1"/>
          </p:cNvPicPr>
          <p:nvPr/>
        </p:nvPicPr>
        <p:blipFill>
          <a:blip r:embed="rId2"/>
          <a:stretch>
            <a:fillRect/>
          </a:stretch>
        </p:blipFill>
        <p:spPr>
          <a:xfrm>
            <a:off x="4571993" y="5138238"/>
            <a:ext cx="4002824" cy="713680"/>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33DA46F8-72E4-574F-A08E-A474D60C0639}"/>
              </a:ext>
            </a:extLst>
          </p:cNvPr>
          <p:cNvPicPr>
            <a:picLocks noChangeAspect="1"/>
          </p:cNvPicPr>
          <p:nvPr/>
        </p:nvPicPr>
        <p:blipFill rotWithShape="1">
          <a:blip r:embed="rId3"/>
          <a:srcRect l="5869" t="1528" r="12110"/>
          <a:stretch/>
        </p:blipFill>
        <p:spPr>
          <a:xfrm>
            <a:off x="569175" y="5014546"/>
            <a:ext cx="3696944" cy="1009754"/>
          </a:xfrm>
          <a:prstGeom prst="rect">
            <a:avLst/>
          </a:prstGeom>
        </p:spPr>
      </p:pic>
    </p:spTree>
    <p:extLst>
      <p:ext uri="{BB962C8B-B14F-4D97-AF65-F5344CB8AC3E}">
        <p14:creationId xmlns:p14="http://schemas.microsoft.com/office/powerpoint/2010/main" val="24032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2965183" y="560015"/>
            <a:ext cx="2682094" cy="5682163"/>
            <a:chOff x="2719639" y="560015"/>
            <a:chExt cx="2682094" cy="5682163"/>
          </a:xfrm>
        </p:grpSpPr>
        <p:sp>
          <p:nvSpPr>
            <p:cNvPr id="83" name="Rectangle 82">
              <a:extLst>
                <a:ext uri="{FF2B5EF4-FFF2-40B4-BE49-F238E27FC236}">
                  <a16:creationId xmlns:a16="http://schemas.microsoft.com/office/drawing/2014/main" id="{BB155533-2B77-4018-A172-10E7606C5B56}"/>
                </a:ext>
              </a:extLst>
            </p:cNvPr>
            <p:cNvSpPr/>
            <p:nvPr/>
          </p:nvSpPr>
          <p:spPr>
            <a:xfrm>
              <a:off x="2719639" y="1947614"/>
              <a:ext cx="2658532" cy="429456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37770" y="560015"/>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100" b="1" dirty="0">
                  <a:solidFill>
                    <a:schemeClr val="tx1"/>
                  </a:solidFill>
                  <a:latin typeface="Arial" panose="020B0604020202020204" pitchFamily="34" charset="0"/>
                  <a:cs typeface="Arial" panose="020B0604020202020204" pitchFamily="34" charset="0"/>
                </a:rPr>
                <a:t>GHG &amp; Environmental Impact</a:t>
              </a:r>
            </a:p>
            <a:p>
              <a:endParaRPr lang="en-US" sz="1100" dirty="0">
                <a:solidFill>
                  <a:schemeClr val="tx1"/>
                </a:solidFill>
                <a:latin typeface="Arial" panose="020B0604020202020204" pitchFamily="34" charset="0"/>
                <a:cs typeface="Arial" panose="020B0604020202020204" pitchFamily="34" charset="0"/>
              </a:endParaRPr>
            </a:p>
            <a:p>
              <a:r>
                <a:rPr lang="en-US" sz="1100" dirty="0">
                  <a:solidFill>
                    <a:schemeClr val="tx1"/>
                  </a:solidFill>
                  <a:latin typeface="Arial" panose="020B0604020202020204" pitchFamily="34" charset="0"/>
                  <a:cs typeface="Arial" panose="020B0604020202020204" pitchFamily="34" charset="0"/>
                </a:rPr>
                <a:t>          </a:t>
              </a:r>
            </a:p>
            <a:p>
              <a:r>
                <a:rPr lang="en-US" sz="110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Large</a:t>
              </a:r>
            </a:p>
            <a:p>
              <a:r>
                <a:rPr lang="en-US" sz="1100" dirty="0">
                  <a:solidFill>
                    <a:schemeClr val="tx1"/>
                  </a:solidFill>
                  <a:latin typeface="Arial" panose="020B0604020202020204" pitchFamily="34" charset="0"/>
                  <a:cs typeface="Arial" panose="020B0604020202020204" pitchFamily="34" charset="0"/>
                </a:rPr>
                <a:t>                 </a:t>
              </a:r>
            </a:p>
            <a:p>
              <a:pPr algn="l">
                <a:lnSpc>
                  <a:spcPct val="130000"/>
                </a:lnSpc>
              </a:pPr>
              <a:endParaRPr lang="en-US" sz="1100" dirty="0">
                <a:solidFill>
                  <a:schemeClr val="tx1"/>
                </a:solidFill>
                <a:latin typeface="Arial" panose="020B0604020202020204" pitchFamily="34" charset="0"/>
                <a:cs typeface="Arial" panose="020B0604020202020204" pitchFamily="34" charset="0"/>
              </a:endParaRPr>
            </a:p>
            <a:p>
              <a:pPr algn="l">
                <a:lnSpc>
                  <a:spcPct val="130000"/>
                </a:lnSpc>
              </a:pPr>
              <a:r>
                <a:rPr lang="en-US" sz="1500" dirty="0">
                  <a:solidFill>
                    <a:schemeClr val="tx1"/>
                  </a:solidFill>
                  <a:latin typeface="Arial" panose="020B0604020202020204" pitchFamily="34" charset="0"/>
                  <a:cs typeface="Arial" panose="020B0604020202020204" pitchFamily="34" charset="0"/>
                </a:rPr>
                <a:t>UCI through their Smart Labs initiative has reduced their Greenhouse Gas emissions by approximately 773,530 pounds of carbon dioxide per year. </a:t>
              </a: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IMPACT</a:t>
              </a:r>
              <a:endParaRPr lang="en-US" sz="1400" dirty="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100" b="1" dirty="0">
                  <a:solidFill>
                    <a:srgbClr val="173647"/>
                  </a:solidFill>
                  <a:latin typeface="Arial" panose="020B0604020202020204" pitchFamily="34" charset="0"/>
                  <a:cs typeface="Arial" panose="020B0604020202020204" pitchFamily="34" charset="0"/>
                </a:rPr>
                <a:t>Economic Impact &amp; Savings</a:t>
              </a:r>
            </a:p>
            <a:p>
              <a:pPr>
                <a:lnSpc>
                  <a:spcPct val="90000"/>
                </a:lnSpc>
              </a:pPr>
              <a:endParaRPr lang="en-US" sz="2000" dirty="0">
                <a:solidFill>
                  <a:srgbClr val="173647"/>
                </a:solidFill>
                <a:latin typeface="Arial" panose="020B0604020202020204" pitchFamily="34" charset="0"/>
                <a:cs typeface="Arial" panose="020B0604020202020204" pitchFamily="34" charset="0"/>
              </a:endParaRPr>
            </a:p>
            <a:p>
              <a:pPr>
                <a:lnSpc>
                  <a:spcPct val="90000"/>
                </a:lnSpc>
              </a:pPr>
              <a:r>
                <a:rPr lang="en-US" sz="2000" dirty="0">
                  <a:solidFill>
                    <a:srgbClr val="173647"/>
                  </a:solidFill>
                  <a:latin typeface="Arial" panose="020B0604020202020204" pitchFamily="34" charset="0"/>
                  <a:cs typeface="Arial" panose="020B0604020202020204" pitchFamily="34" charset="0"/>
                </a:rPr>
                <a:t>		Net Savings</a:t>
              </a:r>
            </a:p>
            <a:p>
              <a:pPr>
                <a:lnSpc>
                  <a:spcPct val="90000"/>
                </a:lnSpc>
              </a:pPr>
              <a:endParaRPr lang="en-US" sz="600" dirty="0">
                <a:solidFill>
                  <a:schemeClr val="tx1"/>
                </a:solidFill>
                <a:latin typeface="Arial" panose="020B0604020202020204" pitchFamily="34" charset="0"/>
                <a:cs typeface="Arial" panose="020B0604020202020204" pitchFamily="34" charset="0"/>
              </a:endParaRPr>
            </a:p>
            <a:p>
              <a:pPr>
                <a:lnSpc>
                  <a:spcPct val="90000"/>
                </a:lnSpc>
              </a:pPr>
              <a:endParaRPr lang="en-US" sz="600" dirty="0">
                <a:solidFill>
                  <a:schemeClr val="tx1"/>
                </a:solidFill>
                <a:latin typeface="Arial" panose="020B0604020202020204" pitchFamily="34" charset="0"/>
                <a:cs typeface="Arial" panose="020B0604020202020204" pitchFamily="34" charset="0"/>
              </a:endParaRPr>
            </a:p>
            <a:p>
              <a:pPr>
                <a:lnSpc>
                  <a:spcPct val="90000"/>
                </a:lnSpc>
              </a:pPr>
              <a:endParaRPr lang="en-US" sz="600" dirty="0">
                <a:solidFill>
                  <a:schemeClr val="tx1"/>
                </a:solidFill>
                <a:latin typeface="Arial" panose="020B0604020202020204" pitchFamily="34" charset="0"/>
                <a:cs typeface="Arial" panose="020B0604020202020204" pitchFamily="34" charset="0"/>
              </a:endParaRPr>
            </a:p>
            <a:p>
              <a:pPr algn="l"/>
              <a:endParaRPr lang="en-US" sz="1100" dirty="0">
                <a:solidFill>
                  <a:schemeClr val="tx1"/>
                </a:solidFill>
                <a:latin typeface="Arial" panose="020B0604020202020204" pitchFamily="34" charset="0"/>
                <a:cs typeface="Arial" panose="020B0604020202020204" pitchFamily="34" charset="0"/>
              </a:endParaRPr>
            </a:p>
            <a:p>
              <a:pPr algn="l">
                <a:lnSpc>
                  <a:spcPct val="130000"/>
                </a:lnSpc>
                <a:spcBef>
                  <a:spcPts val="125"/>
                </a:spcBef>
                <a:spcAft>
                  <a:spcPts val="125"/>
                </a:spcAft>
              </a:pPr>
              <a:r>
                <a:rPr lang="en-US" sz="1500" dirty="0">
                  <a:solidFill>
                    <a:schemeClr val="tx1"/>
                  </a:solidFill>
                  <a:latin typeface="Arial" panose="020B0604020202020204" pitchFamily="34" charset="0"/>
                  <a:cs typeface="Arial" panose="020B0604020202020204" pitchFamily="34" charset="0"/>
                </a:rPr>
                <a:t>While the capital investment for a Smart Labs retrofit is sizable (since building controls and many features of ventilation, exhaust, and lighting systems get essentially re-engineered), the energy savings are substantial, saving about $1.25 million each year. </a:t>
              </a:r>
            </a:p>
            <a:p>
              <a:br>
                <a:rPr lang="en-US" sz="1100" dirty="0">
                  <a:latin typeface="Arial" panose="020B0604020202020204" pitchFamily="34" charset="0"/>
                  <a:cs typeface="Arial" panose="020B0604020202020204" pitchFamily="34" charset="0"/>
                </a:rPr>
              </a:br>
              <a:endParaRPr lang="en-US" sz="11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8" name="Picture 27">
            <a:extLst>
              <a:ext uri="{FF2B5EF4-FFF2-40B4-BE49-F238E27FC236}">
                <a16:creationId xmlns:a16="http://schemas.microsoft.com/office/drawing/2014/main" id="{5F16140B-625E-AB41-B22F-93E2FBBC3283}"/>
              </a:ext>
            </a:extLst>
          </p:cNvPr>
          <p:cNvPicPr>
            <a:picLocks noChangeAspect="1"/>
          </p:cNvPicPr>
          <p:nvPr/>
        </p:nvPicPr>
        <p:blipFill>
          <a:blip r:embed="rId2"/>
          <a:stretch>
            <a:fillRect/>
          </a:stretch>
        </p:blipFill>
        <p:spPr>
          <a:xfrm>
            <a:off x="270425" y="2679961"/>
            <a:ext cx="2437256" cy="434549"/>
          </a:xfrm>
          <a:prstGeom prst="rect">
            <a:avLst/>
          </a:prstGeom>
        </p:spPr>
      </p:pic>
      <p:pic>
        <p:nvPicPr>
          <p:cNvPr id="23" name="Picture 22" descr="Icon&#10;&#10;Description automatically generated">
            <a:extLst>
              <a:ext uri="{FF2B5EF4-FFF2-40B4-BE49-F238E27FC236}">
                <a16:creationId xmlns:a16="http://schemas.microsoft.com/office/drawing/2014/main" id="{EC4E72BB-817C-054E-8616-75A4D3A54CB1}"/>
              </a:ext>
            </a:extLst>
          </p:cNvPr>
          <p:cNvPicPr>
            <a:picLocks noChangeAspect="1"/>
          </p:cNvPicPr>
          <p:nvPr/>
        </p:nvPicPr>
        <p:blipFill>
          <a:blip r:embed="rId3"/>
          <a:stretch>
            <a:fillRect/>
          </a:stretch>
        </p:blipFill>
        <p:spPr>
          <a:xfrm>
            <a:off x="3323382" y="1103053"/>
            <a:ext cx="777971" cy="802034"/>
          </a:xfrm>
          <a:prstGeom prst="rect">
            <a:avLst/>
          </a:prstGeom>
        </p:spPr>
      </p:pic>
      <p:pic>
        <p:nvPicPr>
          <p:cNvPr id="24" name="Picture 23" descr="Icon&#10;&#10;Description automatically generated">
            <a:extLst>
              <a:ext uri="{FF2B5EF4-FFF2-40B4-BE49-F238E27FC236}">
                <a16:creationId xmlns:a16="http://schemas.microsoft.com/office/drawing/2014/main" id="{235EE173-2387-BA4E-A324-85ADE68BFB60}"/>
              </a:ext>
            </a:extLst>
          </p:cNvPr>
          <p:cNvPicPr>
            <a:picLocks noChangeAspect="1"/>
          </p:cNvPicPr>
          <p:nvPr/>
        </p:nvPicPr>
        <p:blipFill rotWithShape="1">
          <a:blip r:embed="rId4"/>
          <a:srcRect t="15449"/>
          <a:stretch/>
        </p:blipFill>
        <p:spPr>
          <a:xfrm>
            <a:off x="6076791" y="1131996"/>
            <a:ext cx="969027" cy="657006"/>
          </a:xfrm>
          <a:prstGeom prst="rect">
            <a:avLst/>
          </a:prstGeom>
        </p:spPr>
      </p:pic>
      <p:pic>
        <p:nvPicPr>
          <p:cNvPr id="25" name="Picture 24" descr="A picture containing graphical user interface&#10;&#10;Description automatically generated">
            <a:extLst>
              <a:ext uri="{FF2B5EF4-FFF2-40B4-BE49-F238E27FC236}">
                <a16:creationId xmlns:a16="http://schemas.microsoft.com/office/drawing/2014/main" id="{1FB062C2-5DF8-224D-8F28-D868BAC6378C}"/>
              </a:ext>
            </a:extLst>
          </p:cNvPr>
          <p:cNvPicPr>
            <a:picLocks noChangeAspect="1"/>
          </p:cNvPicPr>
          <p:nvPr/>
        </p:nvPicPr>
        <p:blipFill rotWithShape="1">
          <a:blip r:embed="rId5"/>
          <a:srcRect l="5869" t="1528" r="12110"/>
          <a:stretch/>
        </p:blipFill>
        <p:spPr>
          <a:xfrm>
            <a:off x="165080" y="1905088"/>
            <a:ext cx="2558138" cy="698710"/>
          </a:xfrm>
          <a:prstGeom prst="rect">
            <a:avLst/>
          </a:prstGeom>
        </p:spPr>
      </p:pic>
    </p:spTree>
    <p:extLst>
      <p:ext uri="{BB962C8B-B14F-4D97-AF65-F5344CB8AC3E}">
        <p14:creationId xmlns:p14="http://schemas.microsoft.com/office/powerpoint/2010/main" val="34843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697848" y="2039803"/>
            <a:ext cx="2829714" cy="3762183"/>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130000"/>
              </a:lnSpc>
            </a:pPr>
            <a:r>
              <a:rPr lang="en-US" sz="1400" dirty="0">
                <a:solidFill>
                  <a:schemeClr val="tx1"/>
                </a:solidFill>
                <a:latin typeface="Arial" panose="020B0604020202020204" pitchFamily="34" charset="0"/>
                <a:cs typeface="Arial" panose="020B0604020202020204" pitchFamily="34" charset="0"/>
              </a:rPr>
              <a:t>The Smart Labs project is an ongoing paradigm to manage energy with no real end date. Requirements in the process set up include applying sensors and software, with real-time air quality sensing and system fault-detection, to deliver the right amount of ventilation and exhaust energy (and other energy forms necessary in a laboratory) at just the right place, at just the right time.</a:t>
            </a:r>
          </a:p>
        </p:txBody>
      </p:sp>
      <p:grpSp>
        <p:nvGrpSpPr>
          <p:cNvPr id="7" name="Group 6"/>
          <p:cNvGrpSpPr/>
          <p:nvPr/>
        </p:nvGrpSpPr>
        <p:grpSpPr>
          <a:xfrm>
            <a:off x="2973208" y="590600"/>
            <a:ext cx="2674069" cy="5635833"/>
            <a:chOff x="2727664" y="590600"/>
            <a:chExt cx="2674069"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2039803"/>
              <a:ext cx="2645832" cy="3790981"/>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27664" y="631567"/>
              <a:ext cx="2645832" cy="3417919"/>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Project Feasibility</a:t>
              </a:r>
            </a:p>
            <a:p>
              <a:pPr>
                <a:lnSpc>
                  <a:spcPct val="130000"/>
                </a:lnSpc>
              </a:pPr>
              <a:endParaRPr lang="en-US" sz="800" dirty="0">
                <a:solidFill>
                  <a:srgbClr val="173647"/>
                </a:solidFill>
                <a:latin typeface="Arial"/>
                <a:cs typeface="Arial"/>
              </a:endParaRPr>
            </a:p>
            <a:p>
              <a:r>
                <a:rPr lang="en-US" sz="2000" dirty="0">
                  <a:solidFill>
                    <a:srgbClr val="173647"/>
                  </a:solidFill>
                  <a:latin typeface="Arial"/>
                  <a:cs typeface="Arial"/>
                </a:rPr>
                <a:t>         Very </a:t>
              </a:r>
            </a:p>
            <a:p>
              <a:pPr algn="r"/>
              <a:r>
                <a:rPr lang="en-US" sz="2000" dirty="0">
                  <a:solidFill>
                    <a:srgbClr val="173647"/>
                  </a:solidFill>
                  <a:latin typeface="Arial"/>
                  <a:cs typeface="Arial"/>
                </a:rPr>
                <a:t>		Achievable</a:t>
              </a:r>
            </a:p>
            <a:p>
              <a:pPr algn="l">
                <a:lnSpc>
                  <a:spcPct val="130000"/>
                </a:lnSpc>
              </a:pPr>
              <a:endParaRPr lang="en-US" sz="1200" dirty="0">
                <a:solidFill>
                  <a:schemeClr val="tx1">
                    <a:lumMod val="50000"/>
                    <a:lumOff val="50000"/>
                  </a:schemeClr>
                </a:solidFill>
                <a:latin typeface="Arial"/>
                <a:cs typeface="Arial"/>
              </a:endParaRPr>
            </a:p>
            <a:p>
              <a:pPr algn="l">
                <a:lnSpc>
                  <a:spcPct val="130000"/>
                </a:lnSpc>
              </a:pPr>
              <a:r>
                <a:rPr lang="en-US" sz="1400" dirty="0">
                  <a:solidFill>
                    <a:schemeClr val="tx1"/>
                  </a:solidFill>
                  <a:latin typeface="Arial" panose="020B0604020202020204" pitchFamily="34" charset="0"/>
                  <a:cs typeface="Arial" panose="020B0604020202020204" pitchFamily="34" charset="0"/>
                </a:rPr>
                <a:t>Retrofitting laboratories can be costly but will pay for themselves in energy savings. Prior to installing and activating reduced air-changes, a laboratory undergoes an assessment by an industrial hygiene/lab safety specialist. And not all laboratories require retrofitting; at UCI approximately 15 percent of laboratories were exempt from retrofitting. </a:t>
              </a: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IMPACT</a:t>
              </a:r>
              <a:endParaRPr lang="en-US" sz="1400" dirty="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697848" y="590600"/>
            <a:ext cx="2829714" cy="5629532"/>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Project Timeline</a:t>
              </a:r>
            </a:p>
            <a:p>
              <a:pPr>
                <a:lnSpc>
                  <a:spcPct val="130000"/>
                </a:lnSpc>
              </a:pPr>
              <a:endParaRPr lang="en-US" sz="1700" b="1" dirty="0">
                <a:solidFill>
                  <a:srgbClr val="173647"/>
                </a:solidFill>
                <a:latin typeface="Arial"/>
                <a:cs typeface="Arial"/>
              </a:endParaRPr>
            </a:p>
            <a:p>
              <a:pPr>
                <a:lnSpc>
                  <a:spcPct val="90000"/>
                </a:lnSpc>
              </a:pPr>
              <a:r>
                <a:rPr lang="en-US" sz="2000" dirty="0">
                  <a:solidFill>
                    <a:srgbClr val="173647"/>
                  </a:solidFill>
                  <a:latin typeface="Arial"/>
                  <a:cs typeface="Arial"/>
                </a:rPr>
                <a:t>           2-5 Years</a:t>
              </a:r>
            </a:p>
            <a:p>
              <a:pPr>
                <a:lnSpc>
                  <a:spcPct val="90000"/>
                </a:lnSpc>
              </a:pPr>
              <a:endParaRPr lang="en-US" sz="2000" b="1" dirty="0">
                <a:solidFill>
                  <a:srgbClr val="173647"/>
                </a:solidFill>
                <a:latin typeface="Arial"/>
                <a:cs typeface="Arial"/>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8" name="Graphic 27">
            <a:extLst>
              <a:ext uri="{FF2B5EF4-FFF2-40B4-BE49-F238E27FC236}">
                <a16:creationId xmlns:a16="http://schemas.microsoft.com/office/drawing/2014/main" id="{28125B04-8780-D64A-BF2A-0FC83A6027E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6818" t="18664" r="31401" b="6385"/>
          <a:stretch/>
        </p:blipFill>
        <p:spPr>
          <a:xfrm>
            <a:off x="6245731" y="1056013"/>
            <a:ext cx="677294" cy="921974"/>
          </a:xfrm>
          <a:prstGeom prst="rect">
            <a:avLst/>
          </a:prstGeom>
        </p:spPr>
      </p:pic>
      <p:pic>
        <p:nvPicPr>
          <p:cNvPr id="29" name="Picture 28">
            <a:extLst>
              <a:ext uri="{FF2B5EF4-FFF2-40B4-BE49-F238E27FC236}">
                <a16:creationId xmlns:a16="http://schemas.microsoft.com/office/drawing/2014/main" id="{9D59939A-8072-A648-A239-4E1A9AA8BE4F}"/>
              </a:ext>
            </a:extLst>
          </p:cNvPr>
          <p:cNvPicPr>
            <a:picLocks noChangeAspect="1"/>
          </p:cNvPicPr>
          <p:nvPr/>
        </p:nvPicPr>
        <p:blipFill>
          <a:blip r:embed="rId4"/>
          <a:stretch>
            <a:fillRect/>
          </a:stretch>
        </p:blipFill>
        <p:spPr>
          <a:xfrm>
            <a:off x="270425" y="2679961"/>
            <a:ext cx="2437256" cy="434549"/>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2EF9A569-D697-814C-8064-6C8C17B64A7A}"/>
              </a:ext>
            </a:extLst>
          </p:cNvPr>
          <p:cNvPicPr>
            <a:picLocks noChangeAspect="1"/>
          </p:cNvPicPr>
          <p:nvPr/>
        </p:nvPicPr>
        <p:blipFill>
          <a:blip r:embed="rId5"/>
          <a:stretch>
            <a:fillRect/>
          </a:stretch>
        </p:blipFill>
        <p:spPr>
          <a:xfrm>
            <a:off x="3193595" y="1160415"/>
            <a:ext cx="1006961" cy="607861"/>
          </a:xfrm>
          <a:prstGeom prst="rect">
            <a:avLst/>
          </a:prstGeom>
        </p:spPr>
      </p:pic>
      <p:pic>
        <p:nvPicPr>
          <p:cNvPr id="23" name="Picture 22" descr="A picture containing graphical user interface&#10;&#10;Description automatically generated">
            <a:extLst>
              <a:ext uri="{FF2B5EF4-FFF2-40B4-BE49-F238E27FC236}">
                <a16:creationId xmlns:a16="http://schemas.microsoft.com/office/drawing/2014/main" id="{ED24B0A5-4A2C-C748-A727-6C5612D81D70}"/>
              </a:ext>
            </a:extLst>
          </p:cNvPr>
          <p:cNvPicPr>
            <a:picLocks noChangeAspect="1"/>
          </p:cNvPicPr>
          <p:nvPr/>
        </p:nvPicPr>
        <p:blipFill rotWithShape="1">
          <a:blip r:embed="rId6"/>
          <a:srcRect l="5869" t="1528" r="12110"/>
          <a:stretch/>
        </p:blipFill>
        <p:spPr>
          <a:xfrm>
            <a:off x="165080" y="1905088"/>
            <a:ext cx="2558138" cy="698710"/>
          </a:xfrm>
          <a:prstGeom prst="rect">
            <a:avLst/>
          </a:prstGeom>
        </p:spPr>
      </p:pic>
    </p:spTree>
    <p:extLst>
      <p:ext uri="{BB962C8B-B14F-4D97-AF65-F5344CB8AC3E}">
        <p14:creationId xmlns:p14="http://schemas.microsoft.com/office/powerpoint/2010/main" val="351282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2020709"/>
            <a:ext cx="26458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120000"/>
              </a:lnSpc>
            </a:pPr>
            <a:r>
              <a:rPr lang="en-US" sz="1200" dirty="0">
                <a:solidFill>
                  <a:schemeClr val="tx1"/>
                </a:solidFill>
                <a:latin typeface="Arial" panose="020B0604020202020204" pitchFamily="34" charset="0"/>
                <a:cs typeface="Arial" panose="020B0604020202020204" pitchFamily="34" charset="0"/>
              </a:rPr>
              <a:t>UCI’s Smart Labs program saw an incredible increase in efficiency as laboratory buildings on a research university consume typically 60-70 percent of a campus’ total energy. UCI was invited to join President Obama’s Better Buildings Challenge to achieve an overall improvement of 20% for the campus by 2020. UC Irvine achieved the goal by 2013, attracting the attention of the EPA and DOE, as well as the direct praise from President Obama. The Smart Labs program has been adopted by seven United States National Laboratories and numerous U.S. research universities, as well as universities and a few firms in China and the U.K.</a:t>
            </a:r>
          </a:p>
        </p:txBody>
      </p:sp>
      <p:grpSp>
        <p:nvGrpSpPr>
          <p:cNvPr id="7" name="Group 6"/>
          <p:cNvGrpSpPr/>
          <p:nvPr/>
        </p:nvGrpSpPr>
        <p:grpSpPr>
          <a:xfrm>
            <a:off x="2988745" y="590600"/>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2020710"/>
              <a:ext cx="2645832" cy="1694040"/>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chemeClr val="tx1"/>
                  </a:solidFill>
                  <a:latin typeface="Arial" panose="020B0604020202020204" pitchFamily="34" charset="0"/>
                  <a:cs typeface="Arial" panose="020B0604020202020204" pitchFamily="34" charset="0"/>
                </a:rPr>
                <a:t>Project Maintenance</a:t>
              </a:r>
            </a:p>
            <a:p>
              <a:pPr>
                <a:lnSpc>
                  <a:spcPct val="130000"/>
                </a:lnSpc>
              </a:pPr>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           High</a:t>
              </a:r>
            </a:p>
            <a:p>
              <a:pPr algn="l">
                <a:lnSpc>
                  <a:spcPct val="130000"/>
                </a:lnSpc>
              </a:pPr>
              <a:endParaRPr lang="en-US" sz="1200" dirty="0">
                <a:solidFill>
                  <a:schemeClr val="tx1"/>
                </a:solidFill>
                <a:latin typeface="Arial" panose="020B0604020202020204" pitchFamily="34" charset="0"/>
                <a:cs typeface="Arial" panose="020B0604020202020204" pitchFamily="34" charset="0"/>
              </a:endParaRPr>
            </a:p>
            <a:p>
              <a:pPr algn="l">
                <a:lnSpc>
                  <a:spcPct val="130000"/>
                </a:lnSpc>
              </a:pPr>
              <a:endParaRPr lang="en-US" sz="1200" dirty="0">
                <a:solidFill>
                  <a:schemeClr val="tx1"/>
                </a:solidFill>
                <a:latin typeface="Arial" panose="020B0604020202020204" pitchFamily="34" charset="0"/>
                <a:cs typeface="Arial" panose="020B0604020202020204" pitchFamily="34" charset="0"/>
              </a:endParaRPr>
            </a:p>
            <a:p>
              <a:pPr algn="l">
                <a:lnSpc>
                  <a:spcPct val="130000"/>
                </a:lnSpc>
              </a:pPr>
              <a:r>
                <a:rPr lang="en-US" sz="1200" dirty="0">
                  <a:solidFill>
                    <a:schemeClr val="tx1"/>
                  </a:solidFill>
                  <a:latin typeface="Arial" panose="020B0604020202020204" pitchFamily="34" charset="0"/>
                  <a:cs typeface="Arial" panose="020B0604020202020204" pitchFamily="34" charset="0"/>
                </a:rPr>
                <a:t>Required maintenance includes recalibrating the </a:t>
              </a:r>
              <a:r>
                <a:rPr lang="en-US" sz="1200" dirty="0" err="1">
                  <a:solidFill>
                    <a:schemeClr val="tx1"/>
                  </a:solidFill>
                  <a:latin typeface="Arial" panose="020B0604020202020204" pitchFamily="34" charset="0"/>
                  <a:cs typeface="Arial" panose="020B0604020202020204" pitchFamily="34" charset="0"/>
                </a:rPr>
                <a:t>Aircuity</a:t>
              </a:r>
              <a:r>
                <a:rPr lang="en-US" sz="1200" dirty="0">
                  <a:solidFill>
                    <a:schemeClr val="tx1"/>
                  </a:solidFill>
                  <a:latin typeface="Arial" panose="020B0604020202020204" pitchFamily="34" charset="0"/>
                  <a:cs typeface="Arial" panose="020B0604020202020204" pitchFamily="34" charset="0"/>
                </a:rPr>
                <a:t> sensors every six months as well as general monitoring/evaluation, changes in management and risk assessment for lab environment and ECDs (Exposure Control Devices).</a:t>
              </a: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IMPACT</a:t>
              </a:r>
              <a:endParaRPr lang="en-US" sz="1400" dirty="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590601"/>
              <a:ext cx="2645832" cy="139634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Publicity Impact</a:t>
              </a:r>
            </a:p>
            <a:p>
              <a:pPr>
                <a:lnSpc>
                  <a:spcPct val="130000"/>
                </a:lnSpc>
              </a:pPr>
              <a:endParaRPr lang="en-US" sz="1700" b="1" dirty="0">
                <a:solidFill>
                  <a:srgbClr val="173647"/>
                </a:solidFill>
                <a:latin typeface="Arial"/>
                <a:cs typeface="Arial"/>
              </a:endParaRPr>
            </a:p>
            <a:p>
              <a:pPr algn="l">
                <a:lnSpc>
                  <a:spcPct val="90000"/>
                </a:lnSpc>
              </a:pPr>
              <a:r>
                <a:rPr lang="en-US" sz="2000" dirty="0">
                  <a:solidFill>
                    <a:srgbClr val="173647"/>
                  </a:solidFill>
                  <a:latin typeface="Arial"/>
                  <a:cs typeface="Arial"/>
                </a:rPr>
                <a:t>           	    </a:t>
              </a:r>
              <a:r>
                <a:rPr lang="en-US" sz="1600" dirty="0">
                  <a:solidFill>
                    <a:srgbClr val="173647"/>
                  </a:solidFill>
                  <a:latin typeface="Arial"/>
                  <a:cs typeface="Arial"/>
                </a:rPr>
                <a:t>That’s Pretty                     			Cool! </a:t>
              </a:r>
            </a:p>
            <a:p>
              <a:pPr>
                <a:lnSpc>
                  <a:spcPct val="90000"/>
                </a:lnSpc>
              </a:pPr>
              <a:r>
                <a:rPr lang="en-US" sz="1200" dirty="0">
                  <a:solidFill>
                    <a:srgbClr val="173647"/>
                  </a:solidFill>
                  <a:latin typeface="Arial"/>
                  <a:cs typeface="Arial"/>
                </a:rPr>
                <a:t>                          </a:t>
              </a:r>
              <a:endParaRPr lang="en-US" sz="1100" dirty="0">
                <a:solidFill>
                  <a:schemeClr val="tx1"/>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8" name="Picture 27">
            <a:extLst>
              <a:ext uri="{FF2B5EF4-FFF2-40B4-BE49-F238E27FC236}">
                <a16:creationId xmlns:a16="http://schemas.microsoft.com/office/drawing/2014/main" id="{F7D415A3-BDE6-1C4D-8603-C58245D38292}"/>
              </a:ext>
            </a:extLst>
          </p:cNvPr>
          <p:cNvPicPr>
            <a:picLocks noChangeAspect="1"/>
          </p:cNvPicPr>
          <p:nvPr/>
        </p:nvPicPr>
        <p:blipFill>
          <a:blip r:embed="rId2"/>
          <a:stretch>
            <a:fillRect/>
          </a:stretch>
        </p:blipFill>
        <p:spPr>
          <a:xfrm>
            <a:off x="270425" y="2679961"/>
            <a:ext cx="2437256" cy="434549"/>
          </a:xfrm>
          <a:prstGeom prst="rect">
            <a:avLst/>
          </a:prstGeom>
        </p:spPr>
      </p:pic>
      <p:pic>
        <p:nvPicPr>
          <p:cNvPr id="22" name="Picture 21" descr="Icon&#10;&#10;Description automatically generated">
            <a:extLst>
              <a:ext uri="{FF2B5EF4-FFF2-40B4-BE49-F238E27FC236}">
                <a16:creationId xmlns:a16="http://schemas.microsoft.com/office/drawing/2014/main" id="{BEEA1E8F-38D9-8144-AD47-9B00F6862533}"/>
              </a:ext>
            </a:extLst>
          </p:cNvPr>
          <p:cNvPicPr>
            <a:picLocks noChangeAspect="1"/>
          </p:cNvPicPr>
          <p:nvPr/>
        </p:nvPicPr>
        <p:blipFill>
          <a:blip r:embed="rId3"/>
          <a:stretch>
            <a:fillRect/>
          </a:stretch>
        </p:blipFill>
        <p:spPr>
          <a:xfrm>
            <a:off x="3405730" y="1203828"/>
            <a:ext cx="912281" cy="626343"/>
          </a:xfrm>
          <a:prstGeom prst="rect">
            <a:avLst/>
          </a:prstGeom>
        </p:spPr>
      </p:pic>
      <p:pic>
        <p:nvPicPr>
          <p:cNvPr id="23" name="Picture 22" descr="A picture containing logo&#10;&#10;Description automatically generated">
            <a:extLst>
              <a:ext uri="{FF2B5EF4-FFF2-40B4-BE49-F238E27FC236}">
                <a16:creationId xmlns:a16="http://schemas.microsoft.com/office/drawing/2014/main" id="{90394751-A215-0D41-BBEF-15F70229C28B}"/>
              </a:ext>
            </a:extLst>
          </p:cNvPr>
          <p:cNvPicPr>
            <a:picLocks noChangeAspect="1"/>
          </p:cNvPicPr>
          <p:nvPr/>
        </p:nvPicPr>
        <p:blipFill>
          <a:blip r:embed="rId4"/>
          <a:stretch>
            <a:fillRect/>
          </a:stretch>
        </p:blipFill>
        <p:spPr>
          <a:xfrm>
            <a:off x="6051562" y="1359222"/>
            <a:ext cx="1134896" cy="422691"/>
          </a:xfrm>
          <a:prstGeom prst="rect">
            <a:avLst/>
          </a:prstGeom>
        </p:spPr>
      </p:pic>
      <p:pic>
        <p:nvPicPr>
          <p:cNvPr id="24" name="Picture 23" descr="A picture containing graphical user interface&#10;&#10;Description automatically generated">
            <a:extLst>
              <a:ext uri="{FF2B5EF4-FFF2-40B4-BE49-F238E27FC236}">
                <a16:creationId xmlns:a16="http://schemas.microsoft.com/office/drawing/2014/main" id="{667550A7-1342-2143-B66B-1EBFA1FB90C3}"/>
              </a:ext>
            </a:extLst>
          </p:cNvPr>
          <p:cNvPicPr>
            <a:picLocks noChangeAspect="1"/>
          </p:cNvPicPr>
          <p:nvPr/>
        </p:nvPicPr>
        <p:blipFill rotWithShape="1">
          <a:blip r:embed="rId5"/>
          <a:srcRect l="5869" t="1528" r="12110"/>
          <a:stretch/>
        </p:blipFill>
        <p:spPr>
          <a:xfrm>
            <a:off x="165080" y="1905088"/>
            <a:ext cx="2558138" cy="698710"/>
          </a:xfrm>
          <a:prstGeom prst="rect">
            <a:avLst/>
          </a:prstGeom>
        </p:spPr>
      </p:pic>
    </p:spTree>
    <p:extLst>
      <p:ext uri="{BB962C8B-B14F-4D97-AF65-F5344CB8AC3E}">
        <p14:creationId xmlns:p14="http://schemas.microsoft.com/office/powerpoint/2010/main" val="3350184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7ABDCC5-233F-C740-9172-7B0C9F8E5A47}"/>
              </a:ext>
            </a:extLst>
          </p:cNvPr>
          <p:cNvGrpSpPr/>
          <p:nvPr/>
        </p:nvGrpSpPr>
        <p:grpSpPr>
          <a:xfrm>
            <a:off x="510498" y="466272"/>
            <a:ext cx="2505833" cy="973667"/>
            <a:chOff x="471344" y="596901"/>
            <a:chExt cx="2505833" cy="973667"/>
          </a:xfrm>
        </p:grpSpPr>
        <p:sp>
          <p:nvSpPr>
            <p:cNvPr id="5" name="Subtitle 2">
              <a:extLst>
                <a:ext uri="{FF2B5EF4-FFF2-40B4-BE49-F238E27FC236}">
                  <a16:creationId xmlns:a16="http://schemas.microsoft.com/office/drawing/2014/main" id="{F1350589-9D95-5B4D-A382-8B1D55B874C0}"/>
                </a:ext>
              </a:extLst>
            </p:cNvPr>
            <p:cNvSpPr txBox="1">
              <a:spLocks/>
            </p:cNvSpPr>
            <p:nvPr/>
          </p:nvSpPr>
          <p:spPr>
            <a:xfrm>
              <a:off x="471344" y="596901"/>
              <a:ext cx="2505833"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RESOURCES</a:t>
              </a:r>
              <a:endParaRPr lang="en-US" sz="1400" dirty="0">
                <a:solidFill>
                  <a:srgbClr val="007786"/>
                </a:solidFill>
                <a:latin typeface="Arial"/>
                <a:cs typeface="Arial"/>
              </a:endParaRPr>
            </a:p>
          </p:txBody>
        </p:sp>
        <p:sp>
          <p:nvSpPr>
            <p:cNvPr id="6" name="Rectangle 5">
              <a:extLst>
                <a:ext uri="{FF2B5EF4-FFF2-40B4-BE49-F238E27FC236}">
                  <a16:creationId xmlns:a16="http://schemas.microsoft.com/office/drawing/2014/main" id="{B8D575FB-6C87-8441-9784-C67DC450AE5B}"/>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BCD2264B-7A6A-1F4D-B974-82AA5C884599}"/>
              </a:ext>
            </a:extLst>
          </p:cNvPr>
          <p:cNvSpPr txBox="1"/>
          <p:nvPr/>
        </p:nvSpPr>
        <p:spPr>
          <a:xfrm>
            <a:off x="510498" y="1781298"/>
            <a:ext cx="8205650" cy="2785378"/>
          </a:xfrm>
          <a:prstGeom prst="rect">
            <a:avLst/>
          </a:prstGeom>
          <a:noFill/>
        </p:spPr>
        <p:txBody>
          <a:bodyPr wrap="square" rtlCol="0">
            <a:spAutoFit/>
          </a:bodyPr>
          <a:lstStyle/>
          <a:p>
            <a:pPr fontAlgn="base"/>
            <a:r>
              <a:rPr lang="en-US" sz="2500" u="sng" dirty="0">
                <a:hlinkClick r:id="rId2"/>
              </a:rPr>
              <a:t>UCI Smart Lab Resources</a:t>
            </a:r>
            <a:endParaRPr lang="en-US" sz="2500" dirty="0"/>
          </a:p>
          <a:p>
            <a:pPr fontAlgn="base"/>
            <a:r>
              <a:rPr lang="en-US" sz="2500" u="sng" dirty="0">
                <a:hlinkClick r:id="rId3"/>
              </a:rPr>
              <a:t>Better Buildings Challenge</a:t>
            </a:r>
            <a:endParaRPr lang="en-US" sz="2500" dirty="0"/>
          </a:p>
          <a:p>
            <a:pPr fontAlgn="base"/>
            <a:r>
              <a:rPr lang="en-US" sz="2500" u="sng" dirty="0">
                <a:hlinkClick r:id="rId4"/>
              </a:rPr>
              <a:t>Smart Laboratories Cut Energy Consumption More Than Half Better Buildings Challenge Demonstration Project (August 2013)</a:t>
            </a:r>
            <a:endParaRPr lang="en-US" sz="2500" dirty="0"/>
          </a:p>
          <a:p>
            <a:pPr fontAlgn="base"/>
            <a:r>
              <a:rPr lang="en-US" sz="2500" u="sng" dirty="0">
                <a:hlinkClick r:id="rId5"/>
              </a:rPr>
              <a:t>Smart Labs - A Success Story featuring Wendell Brase (8:39 minutes)</a:t>
            </a:r>
            <a:endParaRPr lang="en-US" sz="2500" dirty="0"/>
          </a:p>
        </p:txBody>
      </p:sp>
    </p:spTree>
    <p:extLst>
      <p:ext uri="{BB962C8B-B14F-4D97-AF65-F5344CB8AC3E}">
        <p14:creationId xmlns:p14="http://schemas.microsoft.com/office/powerpoint/2010/main" val="1274627502"/>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6C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33108</TotalTime>
  <Words>1027</Words>
  <Application>Microsoft Macintosh PowerPoint</Application>
  <PresentationFormat>On-screen Show (4:3)</PresentationFormat>
  <Paragraphs>106</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University of California Irvine’s Integrated Smart Labs Program</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Arizona’s  Utility Renewable Energy Agreement</dc:title>
  <dc:creator>Zac Brooks</dc:creator>
  <cp:lastModifiedBy>Attonito, Alyssa E</cp:lastModifiedBy>
  <cp:revision>75</cp:revision>
  <dcterms:created xsi:type="dcterms:W3CDTF">2020-09-19T01:30:42Z</dcterms:created>
  <dcterms:modified xsi:type="dcterms:W3CDTF">2021-03-18T16:10:45Z</dcterms:modified>
</cp:coreProperties>
</file>