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61" r:id="rId3"/>
    <p:sldId id="259" r:id="rId4"/>
    <p:sldId id="262" r:id="rId5"/>
    <p:sldId id="266" r:id="rId6"/>
    <p:sldId id="267"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6"/>
    <a:srgbClr val="C2E7FA"/>
    <a:srgbClr val="173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7"/>
    <p:restoredTop sz="94643"/>
  </p:normalViewPr>
  <p:slideViewPr>
    <p:cSldViewPr snapToGrid="0" snapToObjects="1">
      <p:cViewPr varScale="1">
        <p:scale>
          <a:sx n="105" d="100"/>
          <a:sy n="105" d="100"/>
        </p:scale>
        <p:origin x="5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401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62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3414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63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979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1910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0367-ED3A-414F-9CC7-8EFA43C2D1EC}" type="datetimeFigureOut">
              <a:rPr lang="en-US"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8097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0367-ED3A-414F-9CC7-8EFA43C2D1EC}" type="datetimeFigureOut">
              <a:rPr lang="en-US"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1474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0367-ED3A-414F-9CC7-8EFA43C2D1EC}" type="datetimeFigureOut">
              <a:rPr lang="en-US"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833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3909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846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0367-ED3A-414F-9CC7-8EFA43C2D1EC}" type="datetimeFigureOut">
              <a:rPr lang="en-US" smtClean="0"/>
              <a:t>6/12/23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42E4-CB80-1845-9A2C-961FB1AA826B}" type="slidenum">
              <a:rPr lang="en-US" smtClean="0"/>
              <a:t>‹#›</a:t>
            </a:fld>
            <a:endParaRPr lang="en-US"/>
          </a:p>
        </p:txBody>
      </p:sp>
    </p:spTree>
    <p:extLst>
      <p:ext uri="{BB962C8B-B14F-4D97-AF65-F5344CB8AC3E}">
        <p14:creationId xmlns:p14="http://schemas.microsoft.com/office/powerpoint/2010/main" val="7176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secondnature.org/solutions-center/"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creativecommons.org/use-remix/attribution/" TargetMode="External"/><Relationship Id="rId4" Type="http://schemas.openxmlformats.org/officeDocument/2006/relationships/hyperlink" Target="https://www.cohoclimat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svg"/><Relationship Id="rId3" Type="http://schemas.openxmlformats.org/officeDocument/2006/relationships/image" Target="../media/image1.emf"/><Relationship Id="rId7" Type="http://schemas.openxmlformats.org/officeDocument/2006/relationships/image" Target="../media/image7.emf"/><Relationship Id="rId12"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jpg"/><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hyperlink" Target="https://www.tep.com/news/tep-ua-announce-clean-energy-partnership/" TargetMode="Externa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jpg"/><Relationship Id="rId7"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jpeg"/><Relationship Id="rId4" Type="http://schemas.openxmlformats.org/officeDocument/2006/relationships/image" Target="../media/image1.emf"/><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3.sv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sv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3.sv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https://secondnature.org/solutions-center/</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Coho Climate Advisors, LLC	       </a:t>
            </a:r>
            <a:r>
              <a:rPr lang="en-US" sz="900" dirty="0">
                <a:solidFill>
                  <a:schemeClr val="tx1">
                    <a:lumMod val="65000"/>
                    <a:lumOff val="35000"/>
                  </a:schemeClr>
                </a:solidFill>
                <a:latin typeface="Arial"/>
                <a:cs typeface="Arial"/>
                <a:hlinkClick r:id="rId4"/>
              </a:rPr>
              <a:t>https://www.cohoclimate.com/</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900" b="1" dirty="0">
                <a:solidFill>
                  <a:schemeClr val="tx1">
                    <a:lumMod val="65000"/>
                    <a:lumOff val="35000"/>
                  </a:schemeClr>
                </a:solidFill>
                <a:latin typeface="Arial"/>
                <a:cs typeface="Arial"/>
              </a:rPr>
              <a:t>Share</a:t>
            </a:r>
            <a:r>
              <a:rPr lang="en-US" sz="9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900" b="1" dirty="0">
                <a:solidFill>
                  <a:schemeClr val="tx1">
                    <a:lumMod val="65000"/>
                    <a:lumOff val="35000"/>
                  </a:schemeClr>
                </a:solidFill>
                <a:latin typeface="Arial"/>
                <a:cs typeface="Arial"/>
              </a:rPr>
              <a:t>Adapt</a:t>
            </a:r>
            <a:r>
              <a:rPr lang="en-US" sz="9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900" dirty="0">
                <a:solidFill>
                  <a:schemeClr val="tx1">
                    <a:lumMod val="65000"/>
                    <a:lumOff val="35000"/>
                  </a:schemeClr>
                </a:solidFill>
                <a:latin typeface="Arial"/>
                <a:cs typeface="Arial"/>
              </a:rPr>
              <a:t>You must give appropriate credit. Adaptations must also use the same license.</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p>
          <a:p>
            <a:pPr algn="l">
              <a:lnSpc>
                <a:spcPct val="140000"/>
              </a:lnSpc>
            </a:pPr>
            <a:r>
              <a:rPr lang="en-US" sz="900" dirty="0">
                <a:solidFill>
                  <a:schemeClr val="tx1">
                    <a:lumMod val="65000"/>
                    <a:lumOff val="35000"/>
                  </a:schemeClr>
                </a:solidFill>
                <a:latin typeface="Arial"/>
                <a:cs typeface="Arial"/>
              </a:rPr>
              <a:t>”Michigan State University Solar PPA -- Solution Center Project Snapshot" by Second Nature, Inc. and Coho Climate Advisors, is licensed under CC BY-SA 4.0. See: </a:t>
            </a:r>
            <a:r>
              <a:rPr lang="en-US" sz="900" dirty="0">
                <a:solidFill>
                  <a:schemeClr val="tx1">
                    <a:lumMod val="65000"/>
                    <a:lumOff val="35000"/>
                  </a:schemeClr>
                </a:solidFill>
                <a:latin typeface="Arial"/>
                <a:cs typeface="Arial"/>
                <a:hlinkClick r:id="rId5"/>
              </a:rPr>
              <a:t>https://creativecommons.org/use-remix/attribution/</a:t>
            </a: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6"/>
          <a:stretch>
            <a:fillRect/>
          </a:stretch>
        </p:blipFill>
        <p:spPr>
          <a:xfrm>
            <a:off x="1115096" y="5663430"/>
            <a:ext cx="1466929" cy="261545"/>
          </a:xfrm>
          <a:prstGeom prst="rect">
            <a:avLst/>
          </a:prstGeom>
        </p:spPr>
      </p:pic>
      <p:pic>
        <p:nvPicPr>
          <p:cNvPr id="2" name="Graphic 1">
            <a:extLst>
              <a:ext uri="{FF2B5EF4-FFF2-40B4-BE49-F238E27FC236}">
                <a16:creationId xmlns:a16="http://schemas.microsoft.com/office/drawing/2014/main" id="{9ADDCCC4-832F-FAAA-837E-4F54EFDEB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6169" y="5629320"/>
            <a:ext cx="1482322" cy="413671"/>
          </a:xfrm>
          <a:prstGeom prst="rect">
            <a:avLst/>
          </a:prstGeom>
        </p:spPr>
      </p:pic>
    </p:spTree>
    <p:extLst>
      <p:ext uri="{BB962C8B-B14F-4D97-AF65-F5344CB8AC3E}">
        <p14:creationId xmlns:p14="http://schemas.microsoft.com/office/powerpoint/2010/main" val="387876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ctrTitle"/>
          </p:nvPr>
        </p:nvSpPr>
        <p:spPr>
          <a:xfrm>
            <a:off x="1" y="364166"/>
            <a:ext cx="9143999" cy="737160"/>
          </a:xfrm>
        </p:spPr>
        <p:txBody>
          <a:bodyPr>
            <a:noAutofit/>
          </a:bodyPr>
          <a:lstStyle/>
          <a:p>
            <a:r>
              <a:rPr lang="en-US" sz="3200" b="1" dirty="0">
                <a:solidFill>
                  <a:srgbClr val="173647"/>
                </a:solidFill>
                <a:latin typeface="Arial"/>
                <a:cs typeface="Arial"/>
              </a:rPr>
              <a:t>The University of Arizona’s </a:t>
            </a:r>
            <a:br>
              <a:rPr lang="en-US" sz="3200" b="1" dirty="0">
                <a:solidFill>
                  <a:srgbClr val="173647"/>
                </a:solidFill>
                <a:latin typeface="Arial"/>
                <a:cs typeface="Arial"/>
              </a:rPr>
            </a:br>
            <a:r>
              <a:rPr lang="en-US" sz="3200" b="1" dirty="0">
                <a:solidFill>
                  <a:srgbClr val="173647"/>
                </a:solidFill>
                <a:latin typeface="Arial"/>
                <a:cs typeface="Arial"/>
              </a:rPr>
              <a:t>Utility Renewable Energy Agreement</a:t>
            </a:r>
          </a:p>
        </p:txBody>
      </p:sp>
      <p:grpSp>
        <p:nvGrpSpPr>
          <p:cNvPr id="8" name="Group 7">
            <a:extLst>
              <a:ext uri="{FF2B5EF4-FFF2-40B4-BE49-F238E27FC236}">
                <a16:creationId xmlns:a16="http://schemas.microsoft.com/office/drawing/2014/main" id="{2E035D3D-2AC2-3944-A657-B5480FA2589C}"/>
              </a:ext>
            </a:extLst>
          </p:cNvPr>
          <p:cNvGrpSpPr/>
          <p:nvPr/>
        </p:nvGrpSpPr>
        <p:grpSpPr>
          <a:xfrm>
            <a:off x="7195909" y="4546298"/>
            <a:ext cx="1582741" cy="1831383"/>
            <a:chOff x="7195909" y="4546298"/>
            <a:chExt cx="1582741" cy="1831383"/>
          </a:xfrm>
        </p:grpSpPr>
        <p:pic>
          <p:nvPicPr>
            <p:cNvPr id="5" name="Picture 4" descr="University of Arizo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909" y="4546298"/>
              <a:ext cx="1582741" cy="397110"/>
            </a:xfrm>
            <a:prstGeom prst="rect">
              <a:avLst/>
            </a:prstGeom>
          </p:spPr>
        </p:pic>
        <p:pic>
          <p:nvPicPr>
            <p:cNvPr id="44" name="Picture 43"/>
            <p:cNvPicPr>
              <a:picLocks noChangeAspect="1"/>
            </p:cNvPicPr>
            <p:nvPr/>
          </p:nvPicPr>
          <p:blipFill>
            <a:blip r:embed="rId3"/>
            <a:stretch>
              <a:fillRect/>
            </a:stretch>
          </p:blipFill>
          <p:spPr>
            <a:xfrm>
              <a:off x="7253814" y="6116136"/>
              <a:ext cx="1466929" cy="261545"/>
            </a:xfrm>
            <a:prstGeom prst="rect">
              <a:avLst/>
            </a:prstGeom>
          </p:spPr>
        </p:pic>
      </p:grpSp>
      <p:sp>
        <p:nvSpPr>
          <p:cNvPr id="3" name="Rectangle 2"/>
          <p:cNvSpPr/>
          <p:nvPr/>
        </p:nvSpPr>
        <p:spPr>
          <a:xfrm>
            <a:off x="4165600" y="1688946"/>
            <a:ext cx="4622954" cy="2451954"/>
          </a:xfrm>
          <a:prstGeom prst="rect">
            <a:avLst/>
          </a:prstGeom>
        </p:spPr>
        <p:txBody>
          <a:bodyPr wrap="square">
            <a:spAutoFit/>
          </a:bodyPr>
          <a:lstStyle/>
          <a:p>
            <a:pPr>
              <a:lnSpc>
                <a:spcPct val="120000"/>
              </a:lnSpc>
            </a:pPr>
            <a:r>
              <a:rPr lang="en-US" sz="800" dirty="0">
                <a:solidFill>
                  <a:srgbClr val="595959"/>
                </a:solidFill>
                <a:latin typeface="Arial"/>
                <a:cs typeface="Arial"/>
              </a:rPr>
              <a:t>The University of Arizona uses as much power as 22,000 average American homes. </a:t>
            </a:r>
            <a:r>
              <a:rPr lang="en-US" sz="800" b="1" dirty="0">
                <a:solidFill>
                  <a:srgbClr val="595959"/>
                </a:solidFill>
                <a:latin typeface="Arial"/>
                <a:cs typeface="Arial"/>
              </a:rPr>
              <a:t>The University sought to source renewable energy to eliminate 100% of the greenhouse gas emissions, (i.e. scope two) ~ 65,000 MTCO2e per year, associated with this electricity usage.</a:t>
            </a:r>
          </a:p>
          <a:p>
            <a:pPr>
              <a:lnSpc>
                <a:spcPct val="120000"/>
              </a:lnSpc>
            </a:pPr>
            <a:endParaRPr lang="en-US" sz="800" dirty="0">
              <a:solidFill>
                <a:srgbClr val="595959"/>
              </a:solidFill>
              <a:latin typeface="Arial"/>
              <a:cs typeface="Arial"/>
            </a:endParaRPr>
          </a:p>
          <a:p>
            <a:pPr>
              <a:lnSpc>
                <a:spcPct val="120000"/>
              </a:lnSpc>
            </a:pPr>
            <a:r>
              <a:rPr lang="en-US" sz="800" dirty="0">
                <a:solidFill>
                  <a:srgbClr val="595959"/>
                </a:solidFill>
                <a:latin typeface="Arial"/>
                <a:cs typeface="Arial"/>
              </a:rPr>
              <a:t>The University engaged </a:t>
            </a:r>
            <a:r>
              <a:rPr lang="en-US" sz="800" dirty="0" err="1">
                <a:solidFill>
                  <a:srgbClr val="595959"/>
                </a:solidFill>
                <a:latin typeface="Arial"/>
                <a:cs typeface="Arial"/>
              </a:rPr>
              <a:t>CustomerFirst</a:t>
            </a:r>
            <a:r>
              <a:rPr lang="en-US" sz="800" dirty="0">
                <a:solidFill>
                  <a:srgbClr val="595959"/>
                </a:solidFill>
                <a:latin typeface="Arial"/>
                <a:cs typeface="Arial"/>
              </a:rPr>
              <a:t> Renewables (CFR), an independent energy advisory firm, to guide the development and implementation of its renewable energy strategy</a:t>
            </a:r>
            <a:r>
              <a:rPr lang="en-US" sz="800" b="1" dirty="0">
                <a:solidFill>
                  <a:srgbClr val="595959"/>
                </a:solidFill>
                <a:latin typeface="Arial"/>
                <a:cs typeface="Arial"/>
              </a:rPr>
              <a:t>. The result is a 20-year agreement with Tucson Electric Power (TEP) that will provide the university with 100% renewable electricity beginning in Spring 2021. </a:t>
            </a:r>
            <a:r>
              <a:rPr lang="en-US" sz="800" dirty="0">
                <a:solidFill>
                  <a:srgbClr val="595959"/>
                </a:solidFill>
                <a:latin typeface="Arial"/>
                <a:cs typeface="Arial"/>
              </a:rPr>
              <a:t>Under the agreement, </a:t>
            </a:r>
            <a:r>
              <a:rPr lang="en-US" sz="800" b="1" dirty="0">
                <a:solidFill>
                  <a:srgbClr val="595959"/>
                </a:solidFill>
                <a:latin typeface="Arial"/>
                <a:cs typeface="Arial"/>
                <a:hlinkClick r:id="rId4"/>
              </a:rPr>
              <a:t>TEP</a:t>
            </a:r>
            <a:r>
              <a:rPr lang="en-US" sz="800" dirty="0">
                <a:solidFill>
                  <a:srgbClr val="595959"/>
                </a:solidFill>
                <a:latin typeface="Arial"/>
                <a:cs typeface="Arial"/>
              </a:rPr>
              <a:t> will supply up to 26 megawatts (MW) of power from portions of two new projects. Half of the power will come from a 100 MW solar and storage facility at the Wilmot Energy Center in southeast Tucson, and the other half will come from the 250 MW </a:t>
            </a:r>
            <a:r>
              <a:rPr lang="en-US" sz="800" dirty="0" err="1">
                <a:solidFill>
                  <a:srgbClr val="595959"/>
                </a:solidFill>
                <a:latin typeface="Arial"/>
                <a:cs typeface="Arial"/>
              </a:rPr>
              <a:t>Oso</a:t>
            </a:r>
            <a:r>
              <a:rPr lang="en-US" sz="800" dirty="0">
                <a:solidFill>
                  <a:srgbClr val="595959"/>
                </a:solidFill>
                <a:latin typeface="Arial"/>
                <a:cs typeface="Arial"/>
              </a:rPr>
              <a:t> Grande Wind Project in southeastern New Mexico. </a:t>
            </a:r>
          </a:p>
          <a:p>
            <a:pPr>
              <a:lnSpc>
                <a:spcPct val="120000"/>
              </a:lnSpc>
            </a:pPr>
            <a:endParaRPr lang="en-US" sz="800" dirty="0">
              <a:solidFill>
                <a:srgbClr val="595959"/>
              </a:solidFill>
              <a:latin typeface="Arial"/>
              <a:cs typeface="Arial"/>
            </a:endParaRPr>
          </a:p>
          <a:p>
            <a:pPr>
              <a:lnSpc>
                <a:spcPct val="120000"/>
              </a:lnSpc>
            </a:pPr>
            <a:r>
              <a:rPr lang="en-US" sz="800" b="1" dirty="0">
                <a:solidFill>
                  <a:srgbClr val="595959"/>
                </a:solidFill>
                <a:latin typeface="Arial"/>
                <a:cs typeface="Arial"/>
              </a:rPr>
              <a:t>The agreement is the largest utility bilateral renewable energy agreement in the US between a university and a regulated utility and is expected to provide the University with significant savings compared to business-as-usual projections. </a:t>
            </a:r>
            <a:endParaRPr lang="en-US" sz="800" dirty="0">
              <a:solidFill>
                <a:srgbClr val="595959"/>
              </a:solidFill>
              <a:latin typeface="Arial"/>
              <a:cs typeface="Arial"/>
            </a:endParaRPr>
          </a:p>
        </p:txBody>
      </p:sp>
      <p:grpSp>
        <p:nvGrpSpPr>
          <p:cNvPr id="40" name="Group 39"/>
          <p:cNvGrpSpPr/>
          <p:nvPr/>
        </p:nvGrpSpPr>
        <p:grpSpPr>
          <a:xfrm>
            <a:off x="569627" y="4538614"/>
            <a:ext cx="6421723" cy="1839067"/>
            <a:chOff x="664878" y="4129068"/>
            <a:chExt cx="7851794" cy="2248614"/>
          </a:xfrm>
        </p:grpSpPr>
        <p:grpSp>
          <p:nvGrpSpPr>
            <p:cNvPr id="29" name="Group 28"/>
            <p:cNvGrpSpPr/>
            <p:nvPr/>
          </p:nvGrpSpPr>
          <p:grpSpPr>
            <a:xfrm>
              <a:off x="664878" y="4140164"/>
              <a:ext cx="2517101" cy="1023668"/>
              <a:chOff x="664878" y="4140164"/>
              <a:chExt cx="2517101" cy="1023668"/>
            </a:xfrm>
          </p:grpSpPr>
          <p:sp>
            <p:nvSpPr>
              <p:cNvPr id="34" name="Rectangle 33">
                <a:extLst>
                  <a:ext uri="{FF2B5EF4-FFF2-40B4-BE49-F238E27FC236}">
                    <a16:creationId xmlns:a16="http://schemas.microsoft.com/office/drawing/2014/main" id="{BB155533-2B77-4018-A172-10E7606C5B56}"/>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BB155533-2B77-4018-A172-10E7606C5B56}"/>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664878" y="4140164"/>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a:p>
                <a:r>
                  <a:rPr lang="en-US" sz="1400" dirty="0">
                    <a:solidFill>
                      <a:srgbClr val="023553"/>
                    </a:solidFill>
                    <a:latin typeface="Arial"/>
                    <a:cs typeface="Arial"/>
                  </a:rPr>
                  <a:t>          </a:t>
                </a:r>
                <a:r>
                  <a:rPr lang="en-US" sz="1100" dirty="0">
                    <a:solidFill>
                      <a:srgbClr val="023553"/>
                    </a:solidFill>
                    <a:latin typeface="Arial"/>
                    <a:cs typeface="Arial"/>
                  </a:rPr>
                  <a:t>Enormous</a:t>
                </a:r>
                <a:endParaRPr lang="en-US" sz="1400" dirty="0">
                  <a:solidFill>
                    <a:srgbClr val="023553"/>
                  </a:solidFill>
                  <a:latin typeface="Arial"/>
                  <a:cs typeface="Arial"/>
                </a:endParaRPr>
              </a:p>
              <a:p>
                <a:r>
                  <a:rPr lang="en-US" sz="800" dirty="0">
                    <a:solidFill>
                      <a:srgbClr val="173647"/>
                    </a:solidFill>
                    <a:latin typeface="Arial"/>
                    <a:cs typeface="Arial"/>
                  </a:rPr>
                  <a:t>                  </a:t>
                </a:r>
                <a:r>
                  <a:rPr lang="en-US" sz="700" dirty="0">
                    <a:solidFill>
                      <a:srgbClr val="173647"/>
                    </a:solidFill>
                    <a:latin typeface="Arial"/>
                    <a:cs typeface="Arial"/>
                  </a:rPr>
                  <a:t>  Eliminate 65k MTCO2e annually</a:t>
                </a:r>
              </a:p>
            </p:txBody>
          </p:sp>
          <p:pic>
            <p:nvPicPr>
              <p:cNvPr id="37" name="Picture 36"/>
              <p:cNvPicPr>
                <a:picLocks noChangeAspect="1"/>
              </p:cNvPicPr>
              <p:nvPr/>
            </p:nvPicPr>
            <p:blipFill>
              <a:blip r:embed="rId5"/>
              <a:stretch>
                <a:fillRect/>
              </a:stretch>
            </p:blipFill>
            <p:spPr>
              <a:xfrm>
                <a:off x="868210" y="4532803"/>
                <a:ext cx="475386" cy="546891"/>
              </a:xfrm>
              <a:prstGeom prst="rect">
                <a:avLst/>
              </a:prstGeom>
            </p:spPr>
          </p:pic>
        </p:grpSp>
        <p:grpSp>
          <p:nvGrpSpPr>
            <p:cNvPr id="38" name="Group 37"/>
            <p:cNvGrpSpPr/>
            <p:nvPr/>
          </p:nvGrpSpPr>
          <p:grpSpPr>
            <a:xfrm>
              <a:off x="664878" y="5339363"/>
              <a:ext cx="2517101" cy="1023667"/>
              <a:chOff x="664878" y="5339363"/>
              <a:chExt cx="2517101" cy="1023667"/>
            </a:xfrm>
          </p:grpSpPr>
          <p:sp>
            <p:nvSpPr>
              <p:cNvPr id="30" name="Rectangle 29">
                <a:extLst>
                  <a:ext uri="{FF2B5EF4-FFF2-40B4-BE49-F238E27FC236}">
                    <a16:creationId xmlns:a16="http://schemas.microsoft.com/office/drawing/2014/main" id="{BB155533-2B77-4018-A172-10E7606C5B56}"/>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BB155533-2B77-4018-A172-10E7606C5B56}"/>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ubtitle 2"/>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Economic Impact &amp; Savings</a:t>
                </a:r>
              </a:p>
              <a:p>
                <a:pPr>
                  <a:lnSpc>
                    <a:spcPct val="130000"/>
                  </a:lnSpc>
                </a:pPr>
                <a:endParaRPr lang="en-US" sz="600" b="1" dirty="0">
                  <a:solidFill>
                    <a:srgbClr val="023553"/>
                  </a:solidFill>
                  <a:latin typeface="Arial"/>
                  <a:cs typeface="Arial"/>
                </a:endParaRPr>
              </a:p>
              <a:p>
                <a:r>
                  <a:rPr lang="en-US" sz="1400" dirty="0">
                    <a:solidFill>
                      <a:srgbClr val="023553"/>
                    </a:solidFill>
                    <a:latin typeface="Arial"/>
                    <a:cs typeface="Arial"/>
                  </a:rPr>
                  <a:t>        </a:t>
                </a:r>
                <a:r>
                  <a:rPr lang="en-US" sz="1100" dirty="0">
                    <a:solidFill>
                      <a:srgbClr val="023553"/>
                    </a:solidFill>
                    <a:latin typeface="Arial"/>
                    <a:cs typeface="Arial"/>
                  </a:rPr>
                  <a:t>     Large Net Savings</a:t>
                </a:r>
                <a:endParaRPr lang="en-US" sz="800" dirty="0">
                  <a:solidFill>
                    <a:srgbClr val="FFFFFF"/>
                  </a:solidFill>
                  <a:latin typeface="Arial"/>
                  <a:cs typeface="Arial"/>
                </a:endParaRPr>
              </a:p>
            </p:txBody>
          </p:sp>
          <p:pic>
            <p:nvPicPr>
              <p:cNvPr id="33" name="Picture 32"/>
              <p:cNvPicPr>
                <a:picLocks noChangeAspect="1"/>
              </p:cNvPicPr>
              <p:nvPr/>
            </p:nvPicPr>
            <p:blipFill>
              <a:blip r:embed="rId6"/>
              <a:stretch>
                <a:fillRect/>
              </a:stretch>
            </p:blipFill>
            <p:spPr>
              <a:xfrm>
                <a:off x="930814" y="5802231"/>
                <a:ext cx="455744" cy="400164"/>
              </a:xfrm>
              <a:prstGeom prst="rect">
                <a:avLst/>
              </a:prstGeom>
            </p:spPr>
          </p:pic>
        </p:grpSp>
        <p:grpSp>
          <p:nvGrpSpPr>
            <p:cNvPr id="21" name="Group 20"/>
            <p:cNvGrpSpPr/>
            <p:nvPr/>
          </p:nvGrpSpPr>
          <p:grpSpPr>
            <a:xfrm>
              <a:off x="3324396" y="4129068"/>
              <a:ext cx="2517101" cy="1033609"/>
              <a:chOff x="3324396" y="4129068"/>
              <a:chExt cx="2517101" cy="1033609"/>
            </a:xfrm>
          </p:grpSpPr>
          <p:sp>
            <p:nvSpPr>
              <p:cNvPr id="22" name="Rectangle 21">
                <a:extLst>
                  <a:ext uri="{FF2B5EF4-FFF2-40B4-BE49-F238E27FC236}">
                    <a16:creationId xmlns:a16="http://schemas.microsoft.com/office/drawing/2014/main" id="{BB155533-2B77-4018-A172-10E7606C5B56}"/>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BB155533-2B77-4018-A172-10E7606C5B56}"/>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pPr>
                  <a:lnSpc>
                    <a:spcPct val="200000"/>
                  </a:lnSpc>
                </a:pPr>
                <a:r>
                  <a:rPr lang="en-US" sz="1100" dirty="0">
                    <a:solidFill>
                      <a:srgbClr val="023553"/>
                    </a:solidFill>
                    <a:latin typeface="Arial"/>
                    <a:cs typeface="Arial"/>
                  </a:rPr>
                  <a:t>             1-2 Years</a:t>
                </a:r>
              </a:p>
              <a:p>
                <a:pPr algn="l">
                  <a:lnSpc>
                    <a:spcPct val="130000"/>
                  </a:lnSpc>
                </a:pPr>
                <a:endParaRPr lang="en-US" sz="950" dirty="0">
                  <a:solidFill>
                    <a:srgbClr val="FFFFFF"/>
                  </a:solidFill>
                  <a:latin typeface="Arial"/>
                  <a:cs typeface="Arial"/>
                </a:endParaRPr>
              </a:p>
            </p:txBody>
          </p:sp>
          <p:pic>
            <p:nvPicPr>
              <p:cNvPr id="25" name="Picture 24"/>
              <p:cNvPicPr>
                <a:picLocks noChangeAspect="1"/>
              </p:cNvPicPr>
              <p:nvPr/>
            </p:nvPicPr>
            <p:blipFill>
              <a:blip r:embed="rId7"/>
              <a:stretch>
                <a:fillRect/>
              </a:stretch>
            </p:blipFill>
            <p:spPr>
              <a:xfrm>
                <a:off x="3566548" y="4546703"/>
                <a:ext cx="469765" cy="545159"/>
              </a:xfrm>
              <a:prstGeom prst="rect">
                <a:avLst/>
              </a:prstGeom>
            </p:spPr>
          </p:pic>
        </p:grpSp>
        <p:grpSp>
          <p:nvGrpSpPr>
            <p:cNvPr id="6" name="Group 5"/>
            <p:cNvGrpSpPr/>
            <p:nvPr/>
          </p:nvGrpSpPr>
          <p:grpSpPr>
            <a:xfrm>
              <a:off x="5999569" y="5343140"/>
              <a:ext cx="2517103" cy="1034542"/>
              <a:chOff x="5999569" y="5343140"/>
              <a:chExt cx="2517103" cy="1034542"/>
            </a:xfrm>
          </p:grpSpPr>
          <p:sp>
            <p:nvSpPr>
              <p:cNvPr id="14" name="Rectangle 13">
                <a:extLst>
                  <a:ext uri="{FF2B5EF4-FFF2-40B4-BE49-F238E27FC236}">
                    <a16:creationId xmlns:a16="http://schemas.microsoft.com/office/drawing/2014/main" id="{BB155533-2B77-4018-A172-10E7606C5B56}"/>
                  </a:ext>
                </a:extLst>
              </p:cNvPr>
              <p:cNvSpPr/>
              <p:nvPr/>
            </p:nvSpPr>
            <p:spPr>
              <a:xfrm>
                <a:off x="5999570" y="5375050"/>
                <a:ext cx="2517102"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BB155533-2B77-4018-A172-10E7606C5B56}"/>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5999569" y="5343140"/>
                <a:ext cx="2517101" cy="100299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Publicity Impact</a:t>
                </a:r>
              </a:p>
              <a:p>
                <a:pPr>
                  <a:lnSpc>
                    <a:spcPct val="130000"/>
                  </a:lnSpc>
                </a:pPr>
                <a:endParaRPr lang="en-US" sz="1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pPr>
                  <a:lnSpc>
                    <a:spcPct val="150000"/>
                  </a:lnSpc>
                </a:pPr>
                <a:r>
                  <a:rPr lang="en-US" sz="1100" dirty="0">
                    <a:solidFill>
                      <a:srgbClr val="023553"/>
                    </a:solidFill>
                    <a:latin typeface="Arial"/>
                    <a:cs typeface="Arial"/>
                  </a:rPr>
                  <a:t>                         Wow, </a:t>
                </a:r>
              </a:p>
              <a:p>
                <a:pPr>
                  <a:lnSpc>
                    <a:spcPct val="90000"/>
                  </a:lnSpc>
                </a:pPr>
                <a:r>
                  <a:rPr lang="en-US" sz="800" dirty="0">
                    <a:solidFill>
                      <a:srgbClr val="023553"/>
                    </a:solidFill>
                    <a:latin typeface="Arial"/>
                    <a:cs typeface="Arial"/>
                  </a:rPr>
                  <a:t>                                   </a:t>
                </a:r>
                <a:r>
                  <a:rPr lang="en-US" sz="700" dirty="0">
                    <a:solidFill>
                      <a:srgbClr val="023553"/>
                    </a:solidFill>
                    <a:latin typeface="Arial"/>
                    <a:cs typeface="Arial"/>
                  </a:rPr>
                  <a:t> amazing project</a:t>
                </a:r>
              </a:p>
              <a:p>
                <a:pPr algn="l">
                  <a:lnSpc>
                    <a:spcPct val="130000"/>
                  </a:lnSpc>
                </a:pPr>
                <a:endParaRPr lang="en-US" sz="95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pic>
            <p:nvPicPr>
              <p:cNvPr id="17" name="Picture 16"/>
              <p:cNvPicPr>
                <a:picLocks noChangeAspect="1"/>
              </p:cNvPicPr>
              <p:nvPr/>
            </p:nvPicPr>
            <p:blipFill>
              <a:blip r:embed="rId8"/>
              <a:stretch>
                <a:fillRect/>
              </a:stretch>
            </p:blipFill>
            <p:spPr>
              <a:xfrm>
                <a:off x="6187216" y="5853583"/>
                <a:ext cx="1027706" cy="322525"/>
              </a:xfrm>
              <a:prstGeom prst="rect">
                <a:avLst/>
              </a:prstGeom>
            </p:spPr>
          </p:pic>
        </p:grpSp>
        <p:grpSp>
          <p:nvGrpSpPr>
            <p:cNvPr id="2" name="Group 1"/>
            <p:cNvGrpSpPr/>
            <p:nvPr/>
          </p:nvGrpSpPr>
          <p:grpSpPr>
            <a:xfrm>
              <a:off x="5999571" y="4138463"/>
              <a:ext cx="2517101" cy="1023667"/>
              <a:chOff x="5999571" y="4138463"/>
              <a:chExt cx="2517101" cy="1023667"/>
            </a:xfrm>
          </p:grpSpPr>
          <p:sp>
            <p:nvSpPr>
              <p:cNvPr id="26" name="Rectangle 25">
                <a:extLst>
                  <a:ext uri="{FF2B5EF4-FFF2-40B4-BE49-F238E27FC236}">
                    <a16:creationId xmlns:a16="http://schemas.microsoft.com/office/drawing/2014/main" id="{BB155533-2B77-4018-A172-10E7606C5B56}"/>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BB155533-2B77-4018-A172-10E7606C5B56}"/>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Feasibility</a:t>
                </a:r>
              </a:p>
              <a:p>
                <a:pPr>
                  <a:lnSpc>
                    <a:spcPct val="130000"/>
                  </a:lnSpc>
                </a:pPr>
                <a:endParaRPr lang="en-US" sz="1000" b="1" dirty="0">
                  <a:solidFill>
                    <a:srgbClr val="023553"/>
                  </a:solidFill>
                  <a:latin typeface="Arial"/>
                  <a:cs typeface="Arial"/>
                </a:endParaRPr>
              </a:p>
              <a:p>
                <a:r>
                  <a:rPr lang="en-US" sz="700" b="1" dirty="0">
                    <a:solidFill>
                      <a:srgbClr val="023553"/>
                    </a:solidFill>
                    <a:latin typeface="Arial"/>
                    <a:cs typeface="Arial"/>
                  </a:rPr>
                  <a:t>                        </a:t>
                </a:r>
                <a:r>
                  <a:rPr lang="en-US" sz="1100" dirty="0">
                    <a:solidFill>
                      <a:srgbClr val="023553"/>
                    </a:solidFill>
                    <a:latin typeface="Arial"/>
                    <a:cs typeface="Arial"/>
                  </a:rPr>
                  <a:t>Difficult</a:t>
                </a:r>
                <a:endParaRPr lang="en-US" sz="2000" dirty="0">
                  <a:solidFill>
                    <a:srgbClr val="023553"/>
                  </a:solidFill>
                  <a:latin typeface="Arial"/>
                  <a:cs typeface="Arial"/>
                </a:endParaRPr>
              </a:p>
            </p:txBody>
          </p:sp>
          <p:pic>
            <p:nvPicPr>
              <p:cNvPr id="56" name="Picture 55"/>
              <p:cNvPicPr>
                <a:picLocks noChangeAspect="1"/>
              </p:cNvPicPr>
              <p:nvPr/>
            </p:nvPicPr>
            <p:blipFill>
              <a:blip r:embed="rId9"/>
              <a:stretch>
                <a:fillRect/>
              </a:stretch>
            </p:blipFill>
            <p:spPr>
              <a:xfrm>
                <a:off x="6200984" y="4623331"/>
                <a:ext cx="671451" cy="392055"/>
              </a:xfrm>
              <a:prstGeom prst="rect">
                <a:avLst/>
              </a:prstGeom>
            </p:spPr>
          </p:pic>
        </p:grpSp>
        <p:grpSp>
          <p:nvGrpSpPr>
            <p:cNvPr id="7" name="Group 6"/>
            <p:cNvGrpSpPr/>
            <p:nvPr/>
          </p:nvGrpSpPr>
          <p:grpSpPr>
            <a:xfrm>
              <a:off x="3324396" y="5322464"/>
              <a:ext cx="2517101" cy="1023667"/>
              <a:chOff x="3324396" y="5322464"/>
              <a:chExt cx="2517101" cy="1023667"/>
            </a:xfrm>
          </p:grpSpPr>
          <p:sp>
            <p:nvSpPr>
              <p:cNvPr id="18" name="Rectangle 17">
                <a:extLst>
                  <a:ext uri="{FF2B5EF4-FFF2-40B4-BE49-F238E27FC236}">
                    <a16:creationId xmlns:a16="http://schemas.microsoft.com/office/drawing/2014/main" id="{BB155533-2B77-4018-A172-10E7606C5B56}"/>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B155533-2B77-4018-A172-10E7606C5B56}"/>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200" b="1" dirty="0">
                  <a:solidFill>
                    <a:srgbClr val="023553"/>
                  </a:solidFill>
                  <a:latin typeface="Arial"/>
                  <a:cs typeface="Arial"/>
                </a:endParaRPr>
              </a:p>
              <a:p>
                <a:pPr algn="l"/>
                <a:r>
                  <a:rPr lang="en-US" sz="1200" dirty="0">
                    <a:solidFill>
                      <a:srgbClr val="023553"/>
                    </a:solidFill>
                    <a:latin typeface="Arial"/>
                    <a:cs typeface="Arial"/>
                  </a:rPr>
                  <a:t>                      </a:t>
                </a:r>
                <a:r>
                  <a:rPr lang="en-US" sz="1100" dirty="0">
                    <a:solidFill>
                      <a:srgbClr val="023553"/>
                    </a:solidFill>
                    <a:latin typeface="Arial"/>
                    <a:cs typeface="Arial"/>
                  </a:rPr>
                  <a:t>Low/None</a:t>
                </a: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pic>
            <p:nvPicPr>
              <p:cNvPr id="43" name="Picture 42"/>
              <p:cNvPicPr>
                <a:picLocks noChangeAspect="1"/>
              </p:cNvPicPr>
              <p:nvPr/>
            </p:nvPicPr>
            <p:blipFill>
              <a:blip r:embed="rId10"/>
              <a:stretch>
                <a:fillRect/>
              </a:stretch>
            </p:blipFill>
            <p:spPr>
              <a:xfrm>
                <a:off x="3536977" y="5752861"/>
                <a:ext cx="711286" cy="449533"/>
              </a:xfrm>
              <a:prstGeom prst="rect">
                <a:avLst/>
              </a:prstGeom>
            </p:spPr>
          </p:pic>
        </p:grpSp>
      </p:grpSp>
      <p:pic>
        <p:nvPicPr>
          <p:cNvPr id="49" name="Picture 48" descr="mcclelland-solar.jpg"/>
          <p:cNvPicPr>
            <a:picLocks noChangeAspect="1"/>
          </p:cNvPicPr>
          <p:nvPr/>
        </p:nvPicPr>
        <p:blipFill rotWithShape="1">
          <a:blip r:embed="rId11">
            <a:extLst>
              <a:ext uri="{28A0092B-C50C-407E-A947-70E740481C1C}">
                <a14:useLocalDpi xmlns:a14="http://schemas.microsoft.com/office/drawing/2010/main" val="0"/>
              </a:ext>
            </a:extLst>
          </a:blip>
          <a:srcRect l="22805"/>
          <a:stretch/>
        </p:blipFill>
        <p:spPr>
          <a:xfrm>
            <a:off x="569627" y="1727047"/>
            <a:ext cx="3511306" cy="2340249"/>
          </a:xfrm>
          <a:prstGeom prst="rect">
            <a:avLst/>
          </a:prstGeom>
        </p:spPr>
      </p:pic>
      <p:pic>
        <p:nvPicPr>
          <p:cNvPr id="9" name="Graphic 8">
            <a:extLst>
              <a:ext uri="{FF2B5EF4-FFF2-40B4-BE49-F238E27FC236}">
                <a16:creationId xmlns:a16="http://schemas.microsoft.com/office/drawing/2014/main" id="{322A741D-17E9-3934-4F07-052799E5577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46117" y="5363306"/>
            <a:ext cx="1482322" cy="413671"/>
          </a:xfrm>
          <a:prstGeom prst="rect">
            <a:avLst/>
          </a:prstGeom>
        </p:spPr>
      </p:pic>
    </p:spTree>
    <p:extLst>
      <p:ext uri="{BB962C8B-B14F-4D97-AF65-F5344CB8AC3E}">
        <p14:creationId xmlns:p14="http://schemas.microsoft.com/office/powerpoint/2010/main" val="323001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355600" y="331852"/>
            <a:ext cx="8432800" cy="1418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173647"/>
                </a:solidFill>
                <a:latin typeface="Arial"/>
                <a:cs typeface="Arial"/>
              </a:rPr>
              <a:t>The University of Arizona’s </a:t>
            </a:r>
            <a:br>
              <a:rPr lang="en-US" sz="3500" b="1" dirty="0">
                <a:solidFill>
                  <a:srgbClr val="173647"/>
                </a:solidFill>
                <a:latin typeface="Arial"/>
                <a:cs typeface="Arial"/>
              </a:rPr>
            </a:br>
            <a:r>
              <a:rPr lang="en-US" sz="3500" b="1" dirty="0">
                <a:solidFill>
                  <a:srgbClr val="173647"/>
                </a:solidFill>
                <a:latin typeface="Arial"/>
                <a:cs typeface="Arial"/>
              </a:rPr>
              <a:t>Utility Renewable Energy Agreement</a:t>
            </a:r>
          </a:p>
        </p:txBody>
      </p:sp>
      <p:pic>
        <p:nvPicPr>
          <p:cNvPr id="46" name="Picture 45" descr="mcclelland-solar.jpg"/>
          <p:cNvPicPr>
            <a:picLocks noChangeAspect="1"/>
          </p:cNvPicPr>
          <p:nvPr/>
        </p:nvPicPr>
        <p:blipFill rotWithShape="1">
          <a:blip r:embed="rId2">
            <a:extLst>
              <a:ext uri="{28A0092B-C50C-407E-A947-70E740481C1C}">
                <a14:useLocalDpi xmlns:a14="http://schemas.microsoft.com/office/drawing/2010/main" val="0"/>
              </a:ext>
            </a:extLst>
          </a:blip>
          <a:srcRect l="22260" r="4946"/>
          <a:stretch/>
        </p:blipFill>
        <p:spPr>
          <a:xfrm>
            <a:off x="821268" y="2288741"/>
            <a:ext cx="5130800" cy="3626390"/>
          </a:xfrm>
          <a:prstGeom prst="rect">
            <a:avLst/>
          </a:prstGeom>
        </p:spPr>
      </p:pic>
      <p:grpSp>
        <p:nvGrpSpPr>
          <p:cNvPr id="2" name="Group 1">
            <a:extLst>
              <a:ext uri="{FF2B5EF4-FFF2-40B4-BE49-F238E27FC236}">
                <a16:creationId xmlns:a16="http://schemas.microsoft.com/office/drawing/2014/main" id="{FE75E562-10EC-7F74-BCAB-DAB5BCA7E42F}"/>
              </a:ext>
            </a:extLst>
          </p:cNvPr>
          <p:cNvGrpSpPr/>
          <p:nvPr/>
        </p:nvGrpSpPr>
        <p:grpSpPr>
          <a:xfrm>
            <a:off x="6635077" y="3056837"/>
            <a:ext cx="1582741" cy="1831383"/>
            <a:chOff x="7195909" y="4546298"/>
            <a:chExt cx="1582741" cy="1831383"/>
          </a:xfrm>
        </p:grpSpPr>
        <p:pic>
          <p:nvPicPr>
            <p:cNvPr id="3" name="Picture 2" descr="University of Arizona.jpg">
              <a:extLst>
                <a:ext uri="{FF2B5EF4-FFF2-40B4-BE49-F238E27FC236}">
                  <a16:creationId xmlns:a16="http://schemas.microsoft.com/office/drawing/2014/main" id="{F54496C9-8EDC-3221-41E9-1082667B1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909" y="4546298"/>
              <a:ext cx="1582741" cy="397110"/>
            </a:xfrm>
            <a:prstGeom prst="rect">
              <a:avLst/>
            </a:prstGeom>
          </p:spPr>
        </p:pic>
        <p:pic>
          <p:nvPicPr>
            <p:cNvPr id="4" name="Picture 3">
              <a:extLst>
                <a:ext uri="{FF2B5EF4-FFF2-40B4-BE49-F238E27FC236}">
                  <a16:creationId xmlns:a16="http://schemas.microsoft.com/office/drawing/2014/main" id="{3B0D5806-42B4-AF06-7409-5F565A211023}"/>
                </a:ext>
              </a:extLst>
            </p:cNvPr>
            <p:cNvPicPr>
              <a:picLocks noChangeAspect="1"/>
            </p:cNvPicPr>
            <p:nvPr/>
          </p:nvPicPr>
          <p:blipFill>
            <a:blip r:embed="rId4"/>
            <a:stretch>
              <a:fillRect/>
            </a:stretch>
          </p:blipFill>
          <p:spPr>
            <a:xfrm>
              <a:off x="7253814" y="6116136"/>
              <a:ext cx="1466929" cy="261545"/>
            </a:xfrm>
            <a:prstGeom prst="rect">
              <a:avLst/>
            </a:prstGeom>
          </p:spPr>
        </p:pic>
      </p:grpSp>
      <p:pic>
        <p:nvPicPr>
          <p:cNvPr id="5" name="Graphic 4">
            <a:extLst>
              <a:ext uri="{FF2B5EF4-FFF2-40B4-BE49-F238E27FC236}">
                <a16:creationId xmlns:a16="http://schemas.microsoft.com/office/drawing/2014/main" id="{39FC4EDA-9C7B-4897-2F4B-0ADE0B6B34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85285" y="3873845"/>
            <a:ext cx="1482322" cy="413671"/>
          </a:xfrm>
          <a:prstGeom prst="rect">
            <a:avLst/>
          </a:prstGeom>
        </p:spPr>
      </p:pic>
    </p:spTree>
    <p:extLst>
      <p:ext uri="{BB962C8B-B14F-4D97-AF65-F5344CB8AC3E}">
        <p14:creationId xmlns:p14="http://schemas.microsoft.com/office/powerpoint/2010/main" val="102331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B706A6-7906-984F-8DAA-6E86A8E93F16}"/>
              </a:ext>
            </a:extLst>
          </p:cNvPr>
          <p:cNvGrpSpPr/>
          <p:nvPr/>
        </p:nvGrpSpPr>
        <p:grpSpPr>
          <a:xfrm>
            <a:off x="3040642" y="698939"/>
            <a:ext cx="5329071" cy="436704"/>
            <a:chOff x="3040642" y="698939"/>
            <a:chExt cx="5329071" cy="436704"/>
          </a:xfrm>
        </p:grpSpPr>
        <p:pic>
          <p:nvPicPr>
            <p:cNvPr id="4" name="Picture 3" descr="CFR Logo Gra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691" y="707736"/>
              <a:ext cx="1289612" cy="427907"/>
            </a:xfrm>
            <a:prstGeom prst="rect">
              <a:avLst/>
            </a:prstGeom>
          </p:spPr>
        </p:pic>
        <p:pic>
          <p:nvPicPr>
            <p:cNvPr id="5" name="Picture 4" descr="University of Arizo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642" y="698939"/>
              <a:ext cx="1657371" cy="415835"/>
            </a:xfrm>
            <a:prstGeom prst="rect">
              <a:avLst/>
            </a:prstGeom>
          </p:spPr>
        </p:pic>
        <p:pic>
          <p:nvPicPr>
            <p:cNvPr id="44" name="Picture 43"/>
            <p:cNvPicPr>
              <a:picLocks noChangeAspect="1"/>
            </p:cNvPicPr>
            <p:nvPr/>
          </p:nvPicPr>
          <p:blipFill>
            <a:blip r:embed="rId4"/>
            <a:stretch>
              <a:fillRect/>
            </a:stretch>
          </p:blipFill>
          <p:spPr>
            <a:xfrm>
              <a:off x="6833615" y="766714"/>
              <a:ext cx="1536098" cy="273878"/>
            </a:xfrm>
            <a:prstGeom prst="rect">
              <a:avLst/>
            </a:prstGeom>
          </p:spPr>
        </p:pic>
      </p:grpSp>
      <p:sp>
        <p:nvSpPr>
          <p:cNvPr id="3" name="Rectangle 2"/>
          <p:cNvSpPr/>
          <p:nvPr/>
        </p:nvSpPr>
        <p:spPr>
          <a:xfrm>
            <a:off x="584200" y="1857179"/>
            <a:ext cx="8005635" cy="1613903"/>
          </a:xfrm>
          <a:prstGeom prst="rect">
            <a:avLst/>
          </a:prstGeom>
        </p:spPr>
        <p:txBody>
          <a:bodyPr wrap="square">
            <a:spAutoFit/>
          </a:bodyPr>
          <a:lstStyle/>
          <a:p>
            <a:pPr>
              <a:lnSpc>
                <a:spcPct val="140000"/>
              </a:lnSpc>
            </a:pPr>
            <a:r>
              <a:rPr lang="en-US" sz="1200" dirty="0">
                <a:solidFill>
                  <a:schemeClr val="tx1">
                    <a:lumMod val="65000"/>
                    <a:lumOff val="35000"/>
                  </a:schemeClr>
                </a:solidFill>
                <a:latin typeface="Arial"/>
                <a:cs typeface="Arial"/>
              </a:rPr>
              <a:t>The University of Arizona, advised by </a:t>
            </a:r>
            <a:r>
              <a:rPr lang="en-US" sz="1200" dirty="0" err="1">
                <a:solidFill>
                  <a:schemeClr val="tx1">
                    <a:lumMod val="65000"/>
                    <a:lumOff val="35000"/>
                  </a:schemeClr>
                </a:solidFill>
                <a:latin typeface="Arial"/>
                <a:cs typeface="Arial"/>
              </a:rPr>
              <a:t>CustomerFirst</a:t>
            </a:r>
            <a:r>
              <a:rPr lang="en-US" sz="1200" dirty="0">
                <a:solidFill>
                  <a:schemeClr val="tx1">
                    <a:lumMod val="65000"/>
                    <a:lumOff val="35000"/>
                  </a:schemeClr>
                </a:solidFill>
                <a:latin typeface="Arial"/>
                <a:cs typeface="Arial"/>
              </a:rPr>
              <a:t> Renewables, entered a 20-year agreement with Tucson Electric Power to provide 100% renewable electricity beginning in Spring 2021. The electricity will avoid 65,000 MTCO2e annually, and is supplied by the 250 MW </a:t>
            </a:r>
            <a:r>
              <a:rPr lang="en-US" sz="1200" dirty="0" err="1">
                <a:solidFill>
                  <a:schemeClr val="tx1">
                    <a:lumMod val="65000"/>
                    <a:lumOff val="35000"/>
                  </a:schemeClr>
                </a:solidFill>
                <a:latin typeface="Arial"/>
                <a:cs typeface="Arial"/>
              </a:rPr>
              <a:t>Oso</a:t>
            </a:r>
            <a:r>
              <a:rPr lang="en-US" sz="1200" dirty="0">
                <a:solidFill>
                  <a:schemeClr val="tx1">
                    <a:lumMod val="65000"/>
                    <a:lumOff val="35000"/>
                  </a:schemeClr>
                </a:solidFill>
                <a:latin typeface="Arial"/>
                <a:cs typeface="Arial"/>
              </a:rPr>
              <a:t> Grande Wind Project in southeastern New Mexico, and the 100 MW Wilmot Energy Center, a solar project in southeast Tucson which also includes energy storage. </a:t>
            </a:r>
            <a:r>
              <a:rPr lang="en-US" sz="1200" b="1" dirty="0">
                <a:latin typeface="Arial"/>
                <a:cs typeface="Arial"/>
              </a:rPr>
              <a:t>This is the largest utility bilateral renewable energy agreement in the US between a university and a regulated utility and is expected to provide the University with significant savings compared to business-as-usual projections.</a:t>
            </a:r>
          </a:p>
        </p:txBody>
      </p:sp>
      <p:grpSp>
        <p:nvGrpSpPr>
          <p:cNvPr id="6" name="Group 5"/>
          <p:cNvGrpSpPr/>
          <p:nvPr/>
        </p:nvGrpSpPr>
        <p:grpSpPr>
          <a:xfrm>
            <a:off x="664878" y="4002063"/>
            <a:ext cx="7851794" cy="2248614"/>
            <a:chOff x="664878" y="4027464"/>
            <a:chExt cx="7851794" cy="2248614"/>
          </a:xfrm>
        </p:grpSpPr>
        <p:grpSp>
          <p:nvGrpSpPr>
            <p:cNvPr id="42" name="Group 41"/>
            <p:cNvGrpSpPr/>
            <p:nvPr/>
          </p:nvGrpSpPr>
          <p:grpSpPr>
            <a:xfrm>
              <a:off x="664878" y="4027464"/>
              <a:ext cx="7851794" cy="2248614"/>
              <a:chOff x="2259407" y="3620657"/>
              <a:chExt cx="5016231" cy="1436561"/>
            </a:xfrm>
          </p:grpSpPr>
          <p:grpSp>
            <p:nvGrpSpPr>
              <p:cNvPr id="43" name="Group 42"/>
              <p:cNvGrpSpPr/>
              <p:nvPr/>
            </p:nvGrpSpPr>
            <p:grpSpPr>
              <a:xfrm>
                <a:off x="2259407" y="3627746"/>
                <a:ext cx="1608086" cy="653986"/>
                <a:chOff x="927100" y="609600"/>
                <a:chExt cx="2279650" cy="927101"/>
              </a:xfrm>
            </p:grpSpPr>
            <p:sp>
              <p:nvSpPr>
                <p:cNvPr id="75" name="Rectangle 74">
                  <a:extLst>
                    <a:ext uri="{FF2B5EF4-FFF2-40B4-BE49-F238E27FC236}">
                      <a16:creationId xmlns:a16="http://schemas.microsoft.com/office/drawing/2014/main" id="{BB155533-2B77-4018-A172-10E7606C5B56}"/>
                    </a:ext>
                  </a:extLst>
                </p:cNvPr>
                <p:cNvSpPr/>
                <p:nvPr/>
              </p:nvSpPr>
              <p:spPr>
                <a:xfrm>
                  <a:off x="927100" y="632889"/>
                  <a:ext cx="2279650" cy="903807"/>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6" name="Rectangle 75">
                  <a:extLst>
                    <a:ext uri="{FF2B5EF4-FFF2-40B4-BE49-F238E27FC236}">
                      <a16:creationId xmlns:a16="http://schemas.microsoft.com/office/drawing/2014/main" id="{BB155533-2B77-4018-A172-10E7606C5B56}"/>
                    </a:ext>
                  </a:extLst>
                </p:cNvPr>
                <p:cNvSpPr/>
                <p:nvPr/>
              </p:nvSpPr>
              <p:spPr>
                <a:xfrm>
                  <a:off x="927100" y="62865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ubtitle 2"/>
                <p:cNvSpPr txBox="1">
                  <a:spLocks/>
                </p:cNvSpPr>
                <p:nvPr/>
              </p:nvSpPr>
              <p:spPr>
                <a:xfrm>
                  <a:off x="927100" y="609600"/>
                  <a:ext cx="2279650" cy="927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a:p>
                  <a:pPr>
                    <a:lnSpc>
                      <a:spcPct val="150000"/>
                    </a:lnSpc>
                  </a:pPr>
                  <a:r>
                    <a:rPr lang="en-US" sz="1400" dirty="0">
                      <a:solidFill>
                        <a:srgbClr val="023553"/>
                      </a:solidFill>
                      <a:latin typeface="Arial"/>
                      <a:cs typeface="Arial"/>
                    </a:rPr>
                    <a:t>        Enormous</a:t>
                  </a:r>
                </a:p>
                <a:p>
                  <a:pPr>
                    <a:lnSpc>
                      <a:spcPct val="110000"/>
                    </a:lnSpc>
                  </a:pPr>
                  <a:r>
                    <a:rPr lang="en-US" sz="800" dirty="0">
                      <a:solidFill>
                        <a:srgbClr val="173647"/>
                      </a:solidFill>
                      <a:latin typeface="Arial"/>
                      <a:cs typeface="Arial"/>
                    </a:rPr>
                    <a:t>                    Eliminate 65k MTCO2e annually</a:t>
                  </a:r>
                </a:p>
              </p:txBody>
            </p:sp>
            <p:pic>
              <p:nvPicPr>
                <p:cNvPr id="78" name="Picture 77"/>
                <p:cNvPicPr>
                  <a:picLocks noChangeAspect="1"/>
                </p:cNvPicPr>
                <p:nvPr/>
              </p:nvPicPr>
              <p:blipFill>
                <a:blip r:embed="rId5"/>
                <a:stretch>
                  <a:fillRect/>
                </a:stretch>
              </p:blipFill>
              <p:spPr>
                <a:xfrm>
                  <a:off x="1111251" y="965200"/>
                  <a:ext cx="430540" cy="495300"/>
                </a:xfrm>
                <a:prstGeom prst="rect">
                  <a:avLst/>
                </a:prstGeom>
              </p:spPr>
            </p:pic>
          </p:grpSp>
          <p:grpSp>
            <p:nvGrpSpPr>
              <p:cNvPr id="46" name="Group 45"/>
              <p:cNvGrpSpPr/>
              <p:nvPr/>
            </p:nvGrpSpPr>
            <p:grpSpPr>
              <a:xfrm>
                <a:off x="2259407" y="4393872"/>
                <a:ext cx="1608086" cy="653985"/>
                <a:chOff x="3660775" y="615380"/>
                <a:chExt cx="2279650" cy="927100"/>
              </a:xfrm>
            </p:grpSpPr>
            <p:sp>
              <p:nvSpPr>
                <p:cNvPr id="71" name="Rectangle 70">
                  <a:extLst>
                    <a:ext uri="{FF2B5EF4-FFF2-40B4-BE49-F238E27FC236}">
                      <a16:creationId xmlns:a16="http://schemas.microsoft.com/office/drawing/2014/main" id="{BB155533-2B77-4018-A172-10E7606C5B56}"/>
                    </a:ext>
                  </a:extLst>
                </p:cNvPr>
                <p:cNvSpPr/>
                <p:nvPr/>
              </p:nvSpPr>
              <p:spPr>
                <a:xfrm>
                  <a:off x="3660775" y="628650"/>
                  <a:ext cx="2279650" cy="908050"/>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2" name="Rectangle 71">
                  <a:extLst>
                    <a:ext uri="{FF2B5EF4-FFF2-40B4-BE49-F238E27FC236}">
                      <a16:creationId xmlns:a16="http://schemas.microsoft.com/office/drawing/2014/main" id="{BB155533-2B77-4018-A172-10E7606C5B56}"/>
                    </a:ext>
                  </a:extLst>
                </p:cNvPr>
                <p:cNvSpPr/>
                <p:nvPr/>
              </p:nvSpPr>
              <p:spPr>
                <a:xfrm>
                  <a:off x="3660775" y="619126"/>
                  <a:ext cx="2279650" cy="3016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Subtitle 2"/>
                <p:cNvSpPr txBox="1">
                  <a:spLocks/>
                </p:cNvSpPr>
                <p:nvPr/>
              </p:nvSpPr>
              <p:spPr>
                <a:xfrm>
                  <a:off x="3660775" y="615380"/>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Economic Impact &amp; Savings</a:t>
                  </a:r>
                </a:p>
                <a:p>
                  <a:pPr>
                    <a:lnSpc>
                      <a:spcPct val="130000"/>
                    </a:lnSpc>
                  </a:pPr>
                  <a:endParaRPr lang="en-US" sz="1000" b="1" dirty="0">
                    <a:solidFill>
                      <a:srgbClr val="023553"/>
                    </a:solidFill>
                    <a:latin typeface="Arial"/>
                    <a:cs typeface="Arial"/>
                  </a:endParaRPr>
                </a:p>
                <a:p>
                  <a:r>
                    <a:rPr lang="en-US" sz="1400" dirty="0">
                      <a:solidFill>
                        <a:srgbClr val="023553"/>
                      </a:solidFill>
                      <a:latin typeface="Arial"/>
                      <a:cs typeface="Arial"/>
                    </a:rPr>
                    <a:t>             Large Net Savings</a:t>
                  </a:r>
                  <a:endParaRPr lang="en-US" sz="1000" dirty="0">
                    <a:solidFill>
                      <a:srgbClr val="FFFFFF"/>
                    </a:solidFill>
                    <a:latin typeface="Arial"/>
                    <a:cs typeface="Arial"/>
                  </a:endParaRPr>
                </a:p>
              </p:txBody>
            </p:sp>
            <p:pic>
              <p:nvPicPr>
                <p:cNvPr id="74" name="Picture 73"/>
                <p:cNvPicPr>
                  <a:picLocks noChangeAspect="1"/>
                </p:cNvPicPr>
                <p:nvPr/>
              </p:nvPicPr>
              <p:blipFill>
                <a:blip r:embed="rId6"/>
                <a:stretch>
                  <a:fillRect/>
                </a:stretch>
              </p:blipFill>
              <p:spPr>
                <a:xfrm>
                  <a:off x="3901624" y="1034584"/>
                  <a:ext cx="412751" cy="362415"/>
                </a:xfrm>
                <a:prstGeom prst="rect">
                  <a:avLst/>
                </a:prstGeom>
              </p:spPr>
            </p:pic>
          </p:grpSp>
          <p:grpSp>
            <p:nvGrpSpPr>
              <p:cNvPr id="47" name="Group 46"/>
              <p:cNvGrpSpPr/>
              <p:nvPr/>
            </p:nvGrpSpPr>
            <p:grpSpPr>
              <a:xfrm>
                <a:off x="5667552" y="3626659"/>
                <a:ext cx="1608086" cy="653985"/>
                <a:chOff x="6394450" y="609600"/>
                <a:chExt cx="2279650" cy="927100"/>
              </a:xfrm>
            </p:grpSpPr>
            <p:sp>
              <p:nvSpPr>
                <p:cNvPr id="68" name="Rectangle 67">
                  <a:extLst>
                    <a:ext uri="{FF2B5EF4-FFF2-40B4-BE49-F238E27FC236}">
                      <a16:creationId xmlns:a16="http://schemas.microsoft.com/office/drawing/2014/main" id="{BB155533-2B77-4018-A172-10E7606C5B56}"/>
                    </a:ext>
                  </a:extLst>
                </p:cNvPr>
                <p:cNvSpPr/>
                <p:nvPr/>
              </p:nvSpPr>
              <p:spPr>
                <a:xfrm>
                  <a:off x="6394450" y="630190"/>
                  <a:ext cx="2279650" cy="906510"/>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BB155533-2B77-4018-A172-10E7606C5B56}"/>
                    </a:ext>
                  </a:extLst>
                </p:cNvPr>
                <p:cNvSpPr/>
                <p:nvPr/>
              </p:nvSpPr>
              <p:spPr>
                <a:xfrm>
                  <a:off x="6394450" y="63443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ubtitle 2"/>
                <p:cNvSpPr txBox="1">
                  <a:spLocks/>
                </p:cNvSpPr>
                <p:nvPr/>
              </p:nvSpPr>
              <p:spPr>
                <a:xfrm>
                  <a:off x="6394450" y="609600"/>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Project Feasibility</a:t>
                  </a:r>
                </a:p>
                <a:p>
                  <a:pPr>
                    <a:lnSpc>
                      <a:spcPct val="130000"/>
                    </a:lnSpc>
                  </a:pPr>
                  <a:endParaRPr lang="en-US" sz="1100" b="1" dirty="0">
                    <a:solidFill>
                      <a:srgbClr val="023553"/>
                    </a:solidFill>
                    <a:latin typeface="Arial"/>
                    <a:cs typeface="Arial"/>
                  </a:endParaRPr>
                </a:p>
                <a:p>
                  <a:r>
                    <a:rPr lang="en-US" sz="700" b="1" dirty="0">
                      <a:solidFill>
                        <a:srgbClr val="023553"/>
                      </a:solidFill>
                      <a:latin typeface="Arial"/>
                      <a:cs typeface="Arial"/>
                    </a:rPr>
                    <a:t>                  </a:t>
                  </a:r>
                  <a:r>
                    <a:rPr lang="en-US" sz="1400" dirty="0">
                      <a:solidFill>
                        <a:srgbClr val="023553"/>
                      </a:solidFill>
                      <a:latin typeface="Arial"/>
                      <a:cs typeface="Arial"/>
                    </a:rPr>
                    <a:t>Difficult</a:t>
                  </a:r>
                  <a:endParaRPr lang="en-US" sz="2000" dirty="0">
                    <a:solidFill>
                      <a:srgbClr val="023553"/>
                    </a:solidFill>
                    <a:latin typeface="Arial"/>
                    <a:cs typeface="Arial"/>
                  </a:endParaRPr>
                </a:p>
              </p:txBody>
            </p:sp>
          </p:grpSp>
          <p:grpSp>
            <p:nvGrpSpPr>
              <p:cNvPr id="49" name="Group 48"/>
              <p:cNvGrpSpPr/>
              <p:nvPr/>
            </p:nvGrpSpPr>
            <p:grpSpPr>
              <a:xfrm>
                <a:off x="3958478" y="3620657"/>
                <a:ext cx="1608086" cy="660337"/>
                <a:chOff x="927100" y="618602"/>
                <a:chExt cx="2279650" cy="936104"/>
              </a:xfrm>
            </p:grpSpPr>
            <p:sp>
              <p:nvSpPr>
                <p:cNvPr id="64" name="Rectangle 63">
                  <a:extLst>
                    <a:ext uri="{FF2B5EF4-FFF2-40B4-BE49-F238E27FC236}">
                      <a16:creationId xmlns:a16="http://schemas.microsoft.com/office/drawing/2014/main" id="{BB155533-2B77-4018-A172-10E7606C5B56}"/>
                    </a:ext>
                  </a:extLst>
                </p:cNvPr>
                <p:cNvSpPr/>
                <p:nvPr/>
              </p:nvSpPr>
              <p:spPr>
                <a:xfrm>
                  <a:off x="927100" y="646655"/>
                  <a:ext cx="2279650" cy="908051"/>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BB155533-2B77-4018-A172-10E7606C5B56}"/>
                    </a:ext>
                  </a:extLst>
                </p:cNvPr>
                <p:cNvSpPr/>
                <p:nvPr/>
              </p:nvSpPr>
              <p:spPr>
                <a:xfrm>
                  <a:off x="927100" y="646654"/>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Subtitle 2"/>
                <p:cNvSpPr txBox="1">
                  <a:spLocks/>
                </p:cNvSpPr>
                <p:nvPr/>
              </p:nvSpPr>
              <p:spPr>
                <a:xfrm>
                  <a:off x="927100" y="618602"/>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pPr>
                    <a:lnSpc>
                      <a:spcPct val="200000"/>
                    </a:lnSpc>
                  </a:pPr>
                  <a:r>
                    <a:rPr lang="en-US" sz="1400" dirty="0">
                      <a:solidFill>
                        <a:srgbClr val="023553"/>
                      </a:solidFill>
                      <a:latin typeface="Arial"/>
                      <a:cs typeface="Arial"/>
                    </a:rPr>
                    <a:t>          1-2 Years</a:t>
                  </a:r>
                </a:p>
                <a:p>
                  <a:pPr algn="l">
                    <a:lnSpc>
                      <a:spcPct val="130000"/>
                    </a:lnSpc>
                  </a:pPr>
                  <a:endParaRPr lang="en-US" sz="950" dirty="0">
                    <a:solidFill>
                      <a:srgbClr val="FFFFFF"/>
                    </a:solidFill>
                    <a:latin typeface="Arial"/>
                    <a:cs typeface="Arial"/>
                  </a:endParaRPr>
                </a:p>
              </p:txBody>
            </p:sp>
            <p:pic>
              <p:nvPicPr>
                <p:cNvPr id="67" name="Picture 66"/>
                <p:cNvPicPr>
                  <a:picLocks noChangeAspect="1"/>
                </p:cNvPicPr>
                <p:nvPr/>
              </p:nvPicPr>
              <p:blipFill>
                <a:blip r:embed="rId7"/>
                <a:stretch>
                  <a:fillRect/>
                </a:stretch>
              </p:blipFill>
              <p:spPr>
                <a:xfrm>
                  <a:off x="1111250" y="1003871"/>
                  <a:ext cx="425450" cy="493732"/>
                </a:xfrm>
                <a:prstGeom prst="rect">
                  <a:avLst/>
                </a:prstGeom>
              </p:spPr>
            </p:pic>
          </p:grpSp>
          <p:grpSp>
            <p:nvGrpSpPr>
              <p:cNvPr id="50" name="Group 49"/>
              <p:cNvGrpSpPr/>
              <p:nvPr/>
            </p:nvGrpSpPr>
            <p:grpSpPr>
              <a:xfrm>
                <a:off x="3958478" y="4383076"/>
                <a:ext cx="1608086" cy="653985"/>
                <a:chOff x="3660775" y="609600"/>
                <a:chExt cx="2279650" cy="927100"/>
              </a:xfrm>
            </p:grpSpPr>
            <p:sp>
              <p:nvSpPr>
                <p:cNvPr id="58" name="Rectangle 57">
                  <a:extLst>
                    <a:ext uri="{FF2B5EF4-FFF2-40B4-BE49-F238E27FC236}">
                      <a16:creationId xmlns:a16="http://schemas.microsoft.com/office/drawing/2014/main" id="{BB155533-2B77-4018-A172-10E7606C5B56}"/>
                    </a:ext>
                  </a:extLst>
                </p:cNvPr>
                <p:cNvSpPr/>
                <p:nvPr/>
              </p:nvSpPr>
              <p:spPr>
                <a:xfrm>
                  <a:off x="3660775" y="628650"/>
                  <a:ext cx="2279650" cy="908050"/>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9" name="Rectangle 58">
                  <a:extLst>
                    <a:ext uri="{FF2B5EF4-FFF2-40B4-BE49-F238E27FC236}">
                      <a16:creationId xmlns:a16="http://schemas.microsoft.com/office/drawing/2014/main" id="{BB155533-2B77-4018-A172-10E7606C5B56}"/>
                    </a:ext>
                  </a:extLst>
                </p:cNvPr>
                <p:cNvSpPr/>
                <p:nvPr/>
              </p:nvSpPr>
              <p:spPr>
                <a:xfrm>
                  <a:off x="3660775" y="62865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Subtitle 2"/>
                <p:cNvSpPr txBox="1">
                  <a:spLocks/>
                </p:cNvSpPr>
                <p:nvPr/>
              </p:nvSpPr>
              <p:spPr>
                <a:xfrm>
                  <a:off x="3660775" y="609600"/>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300" b="1" dirty="0">
                    <a:solidFill>
                      <a:srgbClr val="023553"/>
                    </a:solidFill>
                    <a:latin typeface="Arial"/>
                    <a:cs typeface="Arial"/>
                  </a:endParaRPr>
                </a:p>
                <a:p>
                  <a:pPr algn="l"/>
                  <a:r>
                    <a:rPr lang="en-US" sz="1600" dirty="0">
                      <a:solidFill>
                        <a:srgbClr val="023553"/>
                      </a:solidFill>
                      <a:latin typeface="Arial"/>
                      <a:cs typeface="Arial"/>
                    </a:rPr>
                    <a:t>                      </a:t>
                  </a:r>
                  <a:r>
                    <a:rPr lang="en-US" sz="1400" dirty="0">
                      <a:solidFill>
                        <a:srgbClr val="023553"/>
                      </a:solidFill>
                      <a:latin typeface="Arial"/>
                      <a:cs typeface="Arial"/>
                    </a:rPr>
                    <a:t>Low/None</a:t>
                  </a: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grpSp>
          <p:grpSp>
            <p:nvGrpSpPr>
              <p:cNvPr id="51" name="Group 50"/>
              <p:cNvGrpSpPr/>
              <p:nvPr/>
            </p:nvGrpSpPr>
            <p:grpSpPr>
              <a:xfrm>
                <a:off x="5667551" y="4396285"/>
                <a:ext cx="1608087" cy="660933"/>
                <a:chOff x="6394450" y="599750"/>
                <a:chExt cx="2279652" cy="936950"/>
              </a:xfrm>
            </p:grpSpPr>
            <p:sp>
              <p:nvSpPr>
                <p:cNvPr id="52" name="Rectangle 51">
                  <a:extLst>
                    <a:ext uri="{FF2B5EF4-FFF2-40B4-BE49-F238E27FC236}">
                      <a16:creationId xmlns:a16="http://schemas.microsoft.com/office/drawing/2014/main" id="{BB155533-2B77-4018-A172-10E7606C5B56}"/>
                    </a:ext>
                  </a:extLst>
                </p:cNvPr>
                <p:cNvSpPr/>
                <p:nvPr/>
              </p:nvSpPr>
              <p:spPr>
                <a:xfrm>
                  <a:off x="6394451" y="628650"/>
                  <a:ext cx="2279651" cy="908050"/>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BB155533-2B77-4018-A172-10E7606C5B56}"/>
                    </a:ext>
                  </a:extLst>
                </p:cNvPr>
                <p:cNvSpPr/>
                <p:nvPr/>
              </p:nvSpPr>
              <p:spPr>
                <a:xfrm>
                  <a:off x="6394450" y="59975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Subtitle 2"/>
                <p:cNvSpPr txBox="1">
                  <a:spLocks/>
                </p:cNvSpPr>
                <p:nvPr/>
              </p:nvSpPr>
              <p:spPr>
                <a:xfrm>
                  <a:off x="6394450" y="599750"/>
                  <a:ext cx="2279650" cy="9083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Publicity Impact</a:t>
                  </a:r>
                </a:p>
                <a:p>
                  <a:pPr>
                    <a:lnSpc>
                      <a:spcPct val="130000"/>
                    </a:lnSpc>
                  </a:pPr>
                  <a:endParaRPr lang="en-US" sz="3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pPr>
                    <a:lnSpc>
                      <a:spcPct val="150000"/>
                    </a:lnSpc>
                  </a:pPr>
                  <a:r>
                    <a:rPr lang="en-US" sz="1400" dirty="0">
                      <a:solidFill>
                        <a:srgbClr val="023553"/>
                      </a:solidFill>
                      <a:latin typeface="Arial"/>
                      <a:cs typeface="Arial"/>
                    </a:rPr>
                    <a:t>                       Wow, </a:t>
                  </a:r>
                </a:p>
                <a:p>
                  <a:pPr>
                    <a:lnSpc>
                      <a:spcPct val="90000"/>
                    </a:lnSpc>
                  </a:pPr>
                  <a:r>
                    <a:rPr lang="en-US" sz="800" dirty="0">
                      <a:solidFill>
                        <a:srgbClr val="023553"/>
                      </a:solidFill>
                      <a:latin typeface="Arial"/>
                      <a:cs typeface="Arial"/>
                    </a:rPr>
                    <a:t>                                          amazing project</a:t>
                  </a:r>
                </a:p>
                <a:p>
                  <a:pPr algn="l">
                    <a:lnSpc>
                      <a:spcPct val="130000"/>
                    </a:lnSpc>
                  </a:pPr>
                  <a:endParaRPr lang="en-US" sz="95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pic>
              <p:nvPicPr>
                <p:cNvPr id="55" name="Picture 54"/>
                <p:cNvPicPr>
                  <a:picLocks noChangeAspect="1"/>
                </p:cNvPicPr>
                <p:nvPr/>
              </p:nvPicPr>
              <p:blipFill>
                <a:blip r:embed="rId8"/>
                <a:stretch>
                  <a:fillRect/>
                </a:stretch>
              </p:blipFill>
              <p:spPr>
                <a:xfrm>
                  <a:off x="6550331" y="1062041"/>
                  <a:ext cx="930758" cy="292100"/>
                </a:xfrm>
                <a:prstGeom prst="rect">
                  <a:avLst/>
                </a:prstGeom>
              </p:spPr>
            </p:pic>
          </p:grpSp>
        </p:grpSp>
        <p:pic>
          <p:nvPicPr>
            <p:cNvPr id="79" name="Picture 78"/>
            <p:cNvPicPr>
              <a:picLocks noChangeAspect="1"/>
            </p:cNvPicPr>
            <p:nvPr/>
          </p:nvPicPr>
          <p:blipFill>
            <a:blip r:embed="rId9"/>
            <a:stretch>
              <a:fillRect/>
            </a:stretch>
          </p:blipFill>
          <p:spPr>
            <a:xfrm>
              <a:off x="6162163" y="4538661"/>
              <a:ext cx="671452" cy="392055"/>
            </a:xfrm>
            <a:prstGeom prst="rect">
              <a:avLst/>
            </a:prstGeom>
          </p:spPr>
        </p:pic>
        <p:pic>
          <p:nvPicPr>
            <p:cNvPr id="80" name="Picture 79"/>
            <p:cNvPicPr>
              <a:picLocks noChangeAspect="1"/>
            </p:cNvPicPr>
            <p:nvPr/>
          </p:nvPicPr>
          <p:blipFill>
            <a:blip r:embed="rId10"/>
            <a:stretch>
              <a:fillRect/>
            </a:stretch>
          </p:blipFill>
          <p:spPr>
            <a:xfrm>
              <a:off x="3513685" y="5685125"/>
              <a:ext cx="711286" cy="449533"/>
            </a:xfrm>
            <a:prstGeom prst="rect">
              <a:avLst/>
            </a:prstGeom>
          </p:spPr>
        </p:pic>
      </p:grpSp>
      <p:grpSp>
        <p:nvGrpSpPr>
          <p:cNvPr id="7" name="Group 6"/>
          <p:cNvGrpSpPr/>
          <p:nvPr/>
        </p:nvGrpSpPr>
        <p:grpSpPr>
          <a:xfrm>
            <a:off x="664878" y="596901"/>
            <a:ext cx="2229522" cy="97366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OVERVIEW</a:t>
              </a:r>
              <a:endParaRPr lang="en-US" sz="1400" dirty="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32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GHG &amp; Environmental Impact</a:t>
              </a:r>
            </a:p>
            <a:p>
              <a:endParaRPr lang="en-US" sz="1600" dirty="0">
                <a:solidFill>
                  <a:srgbClr val="173647"/>
                </a:solidFill>
                <a:latin typeface="Arial"/>
                <a:cs typeface="Arial"/>
              </a:endParaRPr>
            </a:p>
            <a:p>
              <a:r>
                <a:rPr lang="en-US" sz="2000" dirty="0">
                  <a:solidFill>
                    <a:srgbClr val="173647"/>
                  </a:solidFill>
                  <a:latin typeface="Arial"/>
                  <a:cs typeface="Arial"/>
                </a:rPr>
                <a:t>     Enormous</a:t>
              </a:r>
            </a:p>
            <a:p>
              <a:r>
                <a:rPr lang="en-US" sz="900" dirty="0">
                  <a:solidFill>
                    <a:srgbClr val="173647"/>
                  </a:solidFill>
                  <a:latin typeface="Arial"/>
                  <a:cs typeface="Arial"/>
                </a:rPr>
                <a:t>                     Eliminate 65k MTCO2e annually</a:t>
              </a:r>
            </a:p>
            <a:p>
              <a:pPr algn="l">
                <a:lnSpc>
                  <a:spcPct val="130000"/>
                </a:lnSpc>
              </a:pPr>
              <a:endParaRPr lang="en-US" sz="950" dirty="0">
                <a:solidFill>
                  <a:schemeClr val="tx1">
                    <a:lumMod val="50000"/>
                    <a:lumOff val="50000"/>
                  </a:schemeClr>
                </a:solidFill>
                <a:latin typeface="Arial"/>
                <a:cs typeface="Arial"/>
              </a:endParaRPr>
            </a:p>
            <a:p>
              <a:pPr algn="l">
                <a:lnSpc>
                  <a:spcPct val="130000"/>
                </a:lnSpc>
              </a:pPr>
              <a:endParaRPr lang="en-US" sz="1100" dirty="0">
                <a:solidFill>
                  <a:schemeClr val="tx1">
                    <a:lumMod val="50000"/>
                    <a:lumOff val="50000"/>
                  </a:schemeClr>
                </a:solidFill>
                <a:latin typeface="Arial"/>
                <a:cs typeface="Arial"/>
              </a:endParaRPr>
            </a:p>
            <a:p>
              <a:pPr algn="l">
                <a:lnSpc>
                  <a:spcPct val="130000"/>
                </a:lnSpc>
              </a:pPr>
              <a:r>
                <a:rPr lang="en-US" sz="1100" dirty="0">
                  <a:solidFill>
                    <a:schemeClr val="tx1">
                      <a:lumMod val="75000"/>
                      <a:lumOff val="25000"/>
                    </a:schemeClr>
                  </a:solidFill>
                  <a:latin typeface="Arial"/>
                  <a:cs typeface="Arial"/>
                </a:rPr>
                <a:t>As the largest campus/utility bilateral agreement in North America, this project will slash the University’s total greenhouse gas footprint by nearly one-third by eliminating the entirety of its Scope 2 emissions, approximately 65,000 MTCO2e per year.</a:t>
              </a:r>
            </a:p>
          </p:txBody>
        </p:sp>
        <p:pic>
          <p:nvPicPr>
            <p:cNvPr id="82" name="Picture 81"/>
            <p:cNvPicPr>
              <a:picLocks noChangeAspect="1"/>
            </p:cNvPicPr>
            <p:nvPr/>
          </p:nvPicPr>
          <p:blipFill>
            <a:blip r:embed="rId2"/>
            <a:stretch>
              <a:fillRect/>
            </a:stretch>
          </p:blipFill>
          <p:spPr>
            <a:xfrm>
              <a:off x="2844577" y="1128415"/>
              <a:ext cx="623024" cy="716736"/>
            </a:xfrm>
            <a:prstGeom prst="rect">
              <a:avLst/>
            </a:prstGeom>
          </p:spPr>
        </p:pic>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Economic Impact &amp; Savings</a:t>
              </a:r>
            </a:p>
            <a:p>
              <a:pPr>
                <a:lnSpc>
                  <a:spcPct val="130000"/>
                </a:lnSpc>
              </a:pPr>
              <a:endParaRPr lang="en-US" sz="1200" b="1" dirty="0">
                <a:solidFill>
                  <a:srgbClr val="173647"/>
                </a:solidFill>
                <a:latin typeface="Arial"/>
                <a:cs typeface="Arial"/>
              </a:endParaRPr>
            </a:p>
            <a:p>
              <a:pPr>
                <a:lnSpc>
                  <a:spcPct val="90000"/>
                </a:lnSpc>
              </a:pPr>
              <a:r>
                <a:rPr lang="en-US" sz="2000" dirty="0">
                  <a:solidFill>
                    <a:srgbClr val="173647"/>
                  </a:solidFill>
                  <a:latin typeface="Arial"/>
                  <a:cs typeface="Arial"/>
                </a:rPr>
                <a:t>            Large </a:t>
              </a:r>
              <a:br>
                <a:rPr lang="en-US" sz="2000" dirty="0">
                  <a:solidFill>
                    <a:srgbClr val="173647"/>
                  </a:solidFill>
                  <a:latin typeface="Arial"/>
                  <a:cs typeface="Arial"/>
                </a:rPr>
              </a:br>
              <a:r>
                <a:rPr lang="en-US" sz="2000" dirty="0">
                  <a:solidFill>
                    <a:srgbClr val="173647"/>
                  </a:solidFill>
                  <a:latin typeface="Arial"/>
                  <a:cs typeface="Arial"/>
                </a:rPr>
                <a:t>           Net Savings</a:t>
              </a:r>
            </a:p>
            <a:p>
              <a:pPr algn="l">
                <a:lnSpc>
                  <a:spcPct val="130000"/>
                </a:lnSpc>
              </a:pPr>
              <a:endParaRPr lang="en-US" sz="1200" b="1" dirty="0">
                <a:solidFill>
                  <a:srgbClr val="173647"/>
                </a:solidFill>
                <a:latin typeface="Arial"/>
                <a:cs typeface="Arial"/>
              </a:endParaRPr>
            </a:p>
            <a:p>
              <a:pPr algn="l">
                <a:lnSpc>
                  <a:spcPct val="130000"/>
                </a:lnSpc>
              </a:pPr>
              <a:endParaRPr lang="en-US" sz="600" dirty="0">
                <a:solidFill>
                  <a:schemeClr val="tx1">
                    <a:lumMod val="75000"/>
                    <a:lumOff val="25000"/>
                  </a:schemeClr>
                </a:solidFill>
                <a:latin typeface="Arial"/>
                <a:cs typeface="Arial"/>
              </a:endParaRPr>
            </a:p>
            <a:p>
              <a:pPr algn="l">
                <a:lnSpc>
                  <a:spcPct val="130000"/>
                </a:lnSpc>
              </a:pPr>
              <a:r>
                <a:rPr lang="en-US" sz="1100" dirty="0">
                  <a:solidFill>
                    <a:schemeClr val="tx1">
                      <a:lumMod val="75000"/>
                      <a:lumOff val="25000"/>
                    </a:schemeClr>
                  </a:solidFill>
                  <a:latin typeface="Arial"/>
                  <a:cs typeface="Arial"/>
                </a:rPr>
                <a:t>The University of Arizona will pay TEP a fixed green energy charge that is anticipated to result in significant savings and improved budget certainty over the course of the 20-year contract. The majority of these savings are expected to result from forecasted increases in the University’s electricity rates over the same 20-year period.</a:t>
              </a: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3"/>
          <a:stretch>
            <a:fillRect/>
          </a:stretch>
        </p:blipFill>
        <p:spPr>
          <a:xfrm>
            <a:off x="6173573" y="1212703"/>
            <a:ext cx="622643" cy="546711"/>
          </a:xfrm>
          <a:prstGeom prst="rect">
            <a:avLst/>
          </a:prstGeom>
        </p:spPr>
      </p:pic>
      <p:grpSp>
        <p:nvGrpSpPr>
          <p:cNvPr id="2" name="Group 1">
            <a:extLst>
              <a:ext uri="{FF2B5EF4-FFF2-40B4-BE49-F238E27FC236}">
                <a16:creationId xmlns:a16="http://schemas.microsoft.com/office/drawing/2014/main" id="{C7D32CF3-4D30-B0BF-C70D-D2CFC4D7F63F}"/>
              </a:ext>
            </a:extLst>
          </p:cNvPr>
          <p:cNvGrpSpPr/>
          <p:nvPr/>
        </p:nvGrpSpPr>
        <p:grpSpPr>
          <a:xfrm>
            <a:off x="748345" y="3429000"/>
            <a:ext cx="1582741" cy="1831383"/>
            <a:chOff x="7195909" y="4546298"/>
            <a:chExt cx="1582741" cy="1831383"/>
          </a:xfrm>
        </p:grpSpPr>
        <p:pic>
          <p:nvPicPr>
            <p:cNvPr id="3" name="Picture 2" descr="University of Arizona.jpg">
              <a:extLst>
                <a:ext uri="{FF2B5EF4-FFF2-40B4-BE49-F238E27FC236}">
                  <a16:creationId xmlns:a16="http://schemas.microsoft.com/office/drawing/2014/main" id="{0842DDC4-8DDF-A38D-8F4B-3E7CA6AEE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909" y="4546298"/>
              <a:ext cx="1582741" cy="397110"/>
            </a:xfrm>
            <a:prstGeom prst="rect">
              <a:avLst/>
            </a:prstGeom>
          </p:spPr>
        </p:pic>
        <p:pic>
          <p:nvPicPr>
            <p:cNvPr id="4" name="Picture 3">
              <a:extLst>
                <a:ext uri="{FF2B5EF4-FFF2-40B4-BE49-F238E27FC236}">
                  <a16:creationId xmlns:a16="http://schemas.microsoft.com/office/drawing/2014/main" id="{81668687-BCA0-8364-CC10-254A3EDA9596}"/>
                </a:ext>
              </a:extLst>
            </p:cNvPr>
            <p:cNvPicPr>
              <a:picLocks noChangeAspect="1"/>
            </p:cNvPicPr>
            <p:nvPr/>
          </p:nvPicPr>
          <p:blipFill>
            <a:blip r:embed="rId5"/>
            <a:stretch>
              <a:fillRect/>
            </a:stretch>
          </p:blipFill>
          <p:spPr>
            <a:xfrm>
              <a:off x="7253814" y="6116136"/>
              <a:ext cx="1466929" cy="261545"/>
            </a:xfrm>
            <a:prstGeom prst="rect">
              <a:avLst/>
            </a:prstGeom>
          </p:spPr>
        </p:pic>
      </p:grpSp>
      <p:pic>
        <p:nvPicPr>
          <p:cNvPr id="5" name="Graphic 4">
            <a:extLst>
              <a:ext uri="{FF2B5EF4-FFF2-40B4-BE49-F238E27FC236}">
                <a16:creationId xmlns:a16="http://schemas.microsoft.com/office/drawing/2014/main" id="{8A2DA75C-C504-A7C7-30BD-2B7E482F94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553" y="4246008"/>
            <a:ext cx="1482322" cy="413671"/>
          </a:xfrm>
          <a:prstGeom prst="rect">
            <a:avLst/>
          </a:prstGeom>
        </p:spPr>
      </p:pic>
    </p:spTree>
    <p:extLst>
      <p:ext uri="{BB962C8B-B14F-4D97-AF65-F5344CB8AC3E}">
        <p14:creationId xmlns:p14="http://schemas.microsoft.com/office/powerpoint/2010/main" val="34843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Feasibility</a:t>
              </a:r>
            </a:p>
            <a:p>
              <a:pPr>
                <a:lnSpc>
                  <a:spcPct val="130000"/>
                </a:lnSpc>
              </a:pPr>
              <a:endParaRPr lang="en-US" sz="1600" dirty="0">
                <a:solidFill>
                  <a:srgbClr val="173647"/>
                </a:solidFill>
                <a:latin typeface="Arial"/>
                <a:cs typeface="Arial"/>
              </a:endParaRPr>
            </a:p>
            <a:p>
              <a:r>
                <a:rPr lang="en-US" sz="2000" dirty="0">
                  <a:solidFill>
                    <a:srgbClr val="173647"/>
                  </a:solidFill>
                  <a:latin typeface="Arial"/>
                  <a:cs typeface="Arial"/>
                </a:rPr>
                <a:t>           Difficult</a:t>
              </a:r>
            </a:p>
            <a:p>
              <a:pPr algn="l">
                <a:lnSpc>
                  <a:spcPct val="130000"/>
                </a:lnSpc>
              </a:pPr>
              <a:endParaRPr lang="en-US" sz="950" dirty="0">
                <a:solidFill>
                  <a:schemeClr val="tx1">
                    <a:lumMod val="50000"/>
                    <a:lumOff val="50000"/>
                  </a:schemeClr>
                </a:solidFill>
                <a:latin typeface="Arial"/>
                <a:cs typeface="Arial"/>
              </a:endParaRPr>
            </a:p>
            <a:p>
              <a:pPr algn="l">
                <a:lnSpc>
                  <a:spcPct val="130000"/>
                </a:lnSpc>
              </a:pPr>
              <a:endParaRPr lang="en-US" sz="1200" dirty="0">
                <a:solidFill>
                  <a:schemeClr val="tx1">
                    <a:lumMod val="50000"/>
                    <a:lumOff val="50000"/>
                  </a:schemeClr>
                </a:solidFill>
                <a:latin typeface="Arial"/>
                <a:cs typeface="Arial"/>
              </a:endParaRPr>
            </a:p>
            <a:p>
              <a:pPr algn="l">
                <a:lnSpc>
                  <a:spcPct val="130000"/>
                </a:lnSpc>
              </a:pPr>
              <a:r>
                <a:rPr lang="en-US" sz="900" dirty="0">
                  <a:solidFill>
                    <a:schemeClr val="tx1">
                      <a:lumMod val="75000"/>
                      <a:lumOff val="25000"/>
                    </a:schemeClr>
                  </a:solidFill>
                  <a:latin typeface="Arial"/>
                  <a:cs typeface="Arial"/>
                </a:rPr>
                <a:t>The University’s culture of shared governance required the participation of numerous stakeholders on campus, including the University’s Faculty Senate, Academic Dean’s Council, and others. This project also required intensive education for the majority of those on the “core team,” which included representatives from the University’s Office of Sustainability, Planning, Design, &amp; Construction department, Facilities Management department, and Office of General Counsel. Numerous conversations were also had with the University’s Chief Financial Officer and President.</a:t>
              </a:r>
            </a:p>
            <a:p>
              <a:pPr algn="l">
                <a:lnSpc>
                  <a:spcPct val="130000"/>
                </a:lnSpc>
              </a:pPr>
              <a:endParaRPr lang="en-US" sz="900" dirty="0">
                <a:solidFill>
                  <a:schemeClr val="tx1">
                    <a:lumMod val="75000"/>
                    <a:lumOff val="25000"/>
                  </a:schemeClr>
                </a:solidFill>
                <a:latin typeface="Arial"/>
                <a:cs typeface="Arial"/>
              </a:endParaRPr>
            </a:p>
            <a:p>
              <a:pPr algn="l">
                <a:lnSpc>
                  <a:spcPct val="130000"/>
                </a:lnSpc>
              </a:pPr>
              <a:r>
                <a:rPr lang="en-US" sz="900" dirty="0">
                  <a:solidFill>
                    <a:schemeClr val="tx1">
                      <a:lumMod val="75000"/>
                      <a:lumOff val="25000"/>
                    </a:schemeClr>
                  </a:solidFill>
                  <a:latin typeface="Arial"/>
                  <a:cs typeface="Arial"/>
                </a:rPr>
                <a:t>After the agreement was signed, it ultimately required approval by the Arizona Corporation Commission (ACC), the state’s utilities regulator. This required additional coordination between TEP and the University’s Marketing &amp; Communications department. </a:t>
              </a:r>
            </a:p>
            <a:p>
              <a:pPr algn="l">
                <a:lnSpc>
                  <a:spcPct val="130000"/>
                </a:lnSpc>
              </a:pPr>
              <a:endParaRPr lang="en-US" sz="1050" dirty="0">
                <a:solidFill>
                  <a:schemeClr val="tx1">
                    <a:lumMod val="75000"/>
                    <a:lumOff val="25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Timeline</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1-2 Years</a:t>
              </a:r>
            </a:p>
            <a:p>
              <a:pPr>
                <a:lnSpc>
                  <a:spcPct val="90000"/>
                </a:lnSpc>
              </a:pPr>
              <a:endParaRPr lang="en-US" sz="2000" b="1" dirty="0">
                <a:solidFill>
                  <a:srgbClr val="173647"/>
                </a:solidFill>
                <a:latin typeface="Arial"/>
                <a:cs typeface="Arial"/>
              </a:endParaRPr>
            </a:p>
            <a:p>
              <a:pPr algn="l">
                <a:lnSpc>
                  <a:spcPct val="130000"/>
                </a:lnSpc>
              </a:pPr>
              <a:endParaRPr lang="en-US" sz="800" dirty="0">
                <a:solidFill>
                  <a:schemeClr val="tx1">
                    <a:lumMod val="75000"/>
                    <a:lumOff val="25000"/>
                  </a:schemeClr>
                </a:solidFill>
                <a:latin typeface="Arial"/>
                <a:cs typeface="Arial"/>
              </a:endParaRPr>
            </a:p>
            <a:p>
              <a:pPr algn="l">
                <a:lnSpc>
                  <a:spcPct val="130000"/>
                </a:lnSpc>
              </a:pPr>
              <a:r>
                <a:rPr lang="en-US" sz="900" dirty="0">
                  <a:solidFill>
                    <a:schemeClr val="tx1">
                      <a:lumMod val="75000"/>
                      <a:lumOff val="25000"/>
                    </a:schemeClr>
                  </a:solidFill>
                  <a:latin typeface="Arial"/>
                  <a:cs typeface="Arial"/>
                </a:rPr>
                <a:t>The time from renewable energy planning to the commercial operation dates (CODs) of the projects was just under three years. The University spent about eight months with CFR conducting internal education, comparing renewables solutions (e.g. virtual power purchase agreements [VPPAs], utility-</a:t>
              </a:r>
              <a:r>
                <a:rPr lang="en-US" sz="900" dirty="0" err="1">
                  <a:solidFill>
                    <a:schemeClr val="tx1">
                      <a:lumMod val="75000"/>
                      <a:lumOff val="25000"/>
                    </a:schemeClr>
                  </a:solidFill>
                  <a:latin typeface="Arial"/>
                  <a:cs typeface="Arial"/>
                </a:rPr>
                <a:t>bilaterals</a:t>
              </a:r>
              <a:r>
                <a:rPr lang="en-US" sz="900" dirty="0">
                  <a:solidFill>
                    <a:schemeClr val="tx1">
                      <a:lumMod val="75000"/>
                      <a:lumOff val="25000"/>
                    </a:schemeClr>
                  </a:solidFill>
                  <a:latin typeface="Arial"/>
                  <a:cs typeface="Arial"/>
                </a:rPr>
                <a:t>, and onsite solar array sites), developing its renewable energy strategy, and issuing an RFP to compare VPPAs with an offer from TEP. While there were attractive VPPAs available, the University decided to pursue an agreement with TEP that would provide more budget certainty, while supporting the development of in-state renewable energy projects. Eight months were required to negotiate the agreement with TEP, and an additional four months for approval by the ACC. Both projects were planned for COD approximately one year later. </a:t>
              </a:r>
            </a:p>
            <a:p>
              <a:pPr algn="l">
                <a:lnSpc>
                  <a:spcPct val="130000"/>
                </a:lnSpc>
              </a:pPr>
              <a:endParaRPr lang="en-US" sz="11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2"/>
          <a:stretch>
            <a:fillRect/>
          </a:stretch>
        </p:blipFill>
        <p:spPr>
          <a:xfrm>
            <a:off x="3170474" y="1316566"/>
            <a:ext cx="870030" cy="508004"/>
          </a:xfrm>
          <a:prstGeom prst="rect">
            <a:avLst/>
          </a:prstGeom>
        </p:spPr>
      </p:pic>
      <p:pic>
        <p:nvPicPr>
          <p:cNvPr id="32" name="Picture 31"/>
          <p:cNvPicPr>
            <a:picLocks noChangeAspect="1"/>
          </p:cNvPicPr>
          <p:nvPr/>
        </p:nvPicPr>
        <p:blipFill>
          <a:blip r:embed="rId3"/>
          <a:stretch>
            <a:fillRect/>
          </a:stretch>
        </p:blipFill>
        <p:spPr>
          <a:xfrm>
            <a:off x="6274486" y="1215128"/>
            <a:ext cx="590378" cy="685130"/>
          </a:xfrm>
          <a:prstGeom prst="rect">
            <a:avLst/>
          </a:prstGeom>
        </p:spPr>
      </p:pic>
      <p:grpSp>
        <p:nvGrpSpPr>
          <p:cNvPr id="2" name="Group 1">
            <a:extLst>
              <a:ext uri="{FF2B5EF4-FFF2-40B4-BE49-F238E27FC236}">
                <a16:creationId xmlns:a16="http://schemas.microsoft.com/office/drawing/2014/main" id="{791481B4-2620-B05D-D3C8-ADAF958972CE}"/>
              </a:ext>
            </a:extLst>
          </p:cNvPr>
          <p:cNvGrpSpPr/>
          <p:nvPr/>
        </p:nvGrpSpPr>
        <p:grpSpPr>
          <a:xfrm>
            <a:off x="748345" y="3429000"/>
            <a:ext cx="1582741" cy="1831383"/>
            <a:chOff x="7195909" y="4546298"/>
            <a:chExt cx="1582741" cy="1831383"/>
          </a:xfrm>
        </p:grpSpPr>
        <p:pic>
          <p:nvPicPr>
            <p:cNvPr id="3" name="Picture 2" descr="University of Arizona.jpg">
              <a:extLst>
                <a:ext uri="{FF2B5EF4-FFF2-40B4-BE49-F238E27FC236}">
                  <a16:creationId xmlns:a16="http://schemas.microsoft.com/office/drawing/2014/main" id="{FDFEFE72-69FB-AD31-E5CC-729021088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909" y="4546298"/>
              <a:ext cx="1582741" cy="397110"/>
            </a:xfrm>
            <a:prstGeom prst="rect">
              <a:avLst/>
            </a:prstGeom>
          </p:spPr>
        </p:pic>
        <p:pic>
          <p:nvPicPr>
            <p:cNvPr id="4" name="Picture 3">
              <a:extLst>
                <a:ext uri="{FF2B5EF4-FFF2-40B4-BE49-F238E27FC236}">
                  <a16:creationId xmlns:a16="http://schemas.microsoft.com/office/drawing/2014/main" id="{F51F13C6-AFC8-4BF0-396F-3C3BEC3B040E}"/>
                </a:ext>
              </a:extLst>
            </p:cNvPr>
            <p:cNvPicPr>
              <a:picLocks noChangeAspect="1"/>
            </p:cNvPicPr>
            <p:nvPr/>
          </p:nvPicPr>
          <p:blipFill>
            <a:blip r:embed="rId5"/>
            <a:stretch>
              <a:fillRect/>
            </a:stretch>
          </p:blipFill>
          <p:spPr>
            <a:xfrm>
              <a:off x="7253814" y="6116136"/>
              <a:ext cx="1466929" cy="261545"/>
            </a:xfrm>
            <a:prstGeom prst="rect">
              <a:avLst/>
            </a:prstGeom>
          </p:spPr>
        </p:pic>
      </p:grpSp>
      <p:pic>
        <p:nvPicPr>
          <p:cNvPr id="5" name="Graphic 4">
            <a:extLst>
              <a:ext uri="{FF2B5EF4-FFF2-40B4-BE49-F238E27FC236}">
                <a16:creationId xmlns:a16="http://schemas.microsoft.com/office/drawing/2014/main" id="{F422EBF3-583F-2503-0141-2E0FC3946C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553" y="4246008"/>
            <a:ext cx="1482322" cy="413671"/>
          </a:xfrm>
          <a:prstGeom prst="rect">
            <a:avLst/>
          </a:prstGeom>
        </p:spPr>
      </p:pic>
    </p:spTree>
    <p:extLst>
      <p:ext uri="{BB962C8B-B14F-4D97-AF65-F5344CB8AC3E}">
        <p14:creationId xmlns:p14="http://schemas.microsoft.com/office/powerpoint/2010/main" val="351282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Maintenance</a:t>
              </a:r>
            </a:p>
            <a:p>
              <a:pPr>
                <a:lnSpc>
                  <a:spcPct val="130000"/>
                </a:lnSpc>
              </a:pPr>
              <a:endParaRPr lang="en-US" sz="1600" dirty="0">
                <a:solidFill>
                  <a:srgbClr val="173647"/>
                </a:solidFill>
                <a:latin typeface="Arial"/>
                <a:cs typeface="Arial"/>
              </a:endParaRPr>
            </a:p>
            <a:p>
              <a:r>
                <a:rPr lang="en-US" sz="2000" dirty="0">
                  <a:solidFill>
                    <a:srgbClr val="173647"/>
                  </a:solidFill>
                  <a:latin typeface="Arial"/>
                  <a:cs typeface="Arial"/>
                </a:rPr>
                <a:t>              Low/None</a:t>
              </a:r>
            </a:p>
            <a:p>
              <a:pPr algn="l">
                <a:lnSpc>
                  <a:spcPct val="130000"/>
                </a:lnSpc>
              </a:pPr>
              <a:endParaRPr lang="en-US" sz="950" dirty="0">
                <a:solidFill>
                  <a:schemeClr val="tx1">
                    <a:lumMod val="50000"/>
                    <a:lumOff val="50000"/>
                  </a:schemeClr>
                </a:solidFill>
                <a:latin typeface="Arial"/>
                <a:cs typeface="Arial"/>
              </a:endParaRPr>
            </a:p>
            <a:p>
              <a:pPr algn="l">
                <a:lnSpc>
                  <a:spcPct val="130000"/>
                </a:lnSpc>
              </a:pPr>
              <a:endParaRPr lang="en-US" sz="1200" dirty="0">
                <a:solidFill>
                  <a:schemeClr val="tx1">
                    <a:lumMod val="50000"/>
                    <a:lumOff val="50000"/>
                  </a:schemeClr>
                </a:solidFill>
                <a:latin typeface="Arial"/>
                <a:cs typeface="Arial"/>
              </a:endParaRPr>
            </a:p>
            <a:p>
              <a:pPr algn="l">
                <a:lnSpc>
                  <a:spcPct val="130000"/>
                </a:lnSpc>
              </a:pPr>
              <a:r>
                <a:rPr lang="en-US" sz="1100" dirty="0">
                  <a:solidFill>
                    <a:schemeClr val="tx1">
                      <a:lumMod val="75000"/>
                      <a:lumOff val="25000"/>
                    </a:schemeClr>
                  </a:solidFill>
                  <a:latin typeface="Arial"/>
                  <a:cs typeface="Arial"/>
                </a:rPr>
                <a:t>The University does not own either project (it purchases the electricity they produce) and therefore bears no responsibility for project operations or maintenance</a:t>
              </a:r>
              <a:r>
                <a:rPr lang="en-US" sz="900" dirty="0">
                  <a:solidFill>
                    <a:schemeClr val="tx1">
                      <a:lumMod val="75000"/>
                      <a:lumOff val="25000"/>
                    </a:schemeClr>
                  </a:solidFill>
                  <a:latin typeface="Arial"/>
                  <a:cs typeface="Arial"/>
                </a:rPr>
                <a:t>.</a:t>
              </a:r>
              <a:endParaRPr lang="en-US" sz="1050" dirty="0">
                <a:solidFill>
                  <a:schemeClr val="tx1">
                    <a:lumMod val="75000"/>
                    <a:lumOff val="25000"/>
                  </a:schemeClr>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35833"/>
            <a:chOff x="2755901" y="590600"/>
            <a:chExt cx="2645832" cy="5635833"/>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24361"/>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Publicity Impact</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Wow, </a:t>
              </a:r>
            </a:p>
            <a:p>
              <a:pPr>
                <a:lnSpc>
                  <a:spcPct val="90000"/>
                </a:lnSpc>
              </a:pPr>
              <a:r>
                <a:rPr lang="en-US" sz="1200" dirty="0">
                  <a:solidFill>
                    <a:srgbClr val="173647"/>
                  </a:solidFill>
                  <a:latin typeface="Arial"/>
                  <a:cs typeface="Arial"/>
                </a:rPr>
                <a:t>                          amazing project</a:t>
              </a:r>
            </a:p>
            <a:p>
              <a:pPr>
                <a:lnSpc>
                  <a:spcPct val="90000"/>
                </a:lnSpc>
              </a:pPr>
              <a:endParaRPr lang="en-US" sz="1200" b="1" dirty="0">
                <a:solidFill>
                  <a:srgbClr val="173647"/>
                </a:solidFill>
                <a:latin typeface="Arial"/>
                <a:cs typeface="Arial"/>
              </a:endParaRPr>
            </a:p>
            <a:p>
              <a:pPr algn="l">
                <a:lnSpc>
                  <a:spcPct val="130000"/>
                </a:lnSpc>
              </a:pPr>
              <a:endParaRPr lang="en-US" sz="500" dirty="0">
                <a:solidFill>
                  <a:schemeClr val="tx1">
                    <a:lumMod val="75000"/>
                    <a:lumOff val="25000"/>
                  </a:schemeClr>
                </a:solidFill>
                <a:latin typeface="Arial"/>
                <a:cs typeface="Arial"/>
              </a:endParaRPr>
            </a:p>
            <a:p>
              <a:pPr algn="l">
                <a:lnSpc>
                  <a:spcPct val="130000"/>
                </a:lnSpc>
              </a:pPr>
              <a:r>
                <a:rPr lang="en-US" sz="900" dirty="0">
                  <a:solidFill>
                    <a:schemeClr val="tx1">
                      <a:lumMod val="75000"/>
                      <a:lumOff val="25000"/>
                    </a:schemeClr>
                  </a:solidFill>
                  <a:latin typeface="Arial"/>
                  <a:cs typeface="Arial"/>
                </a:rPr>
                <a:t>In addition to the procurement </a:t>
              </a:r>
              <a:r>
                <a:rPr lang="en-US" sz="900">
                  <a:solidFill>
                    <a:schemeClr val="tx1">
                      <a:lumMod val="75000"/>
                      <a:lumOff val="25000"/>
                    </a:schemeClr>
                  </a:solidFill>
                  <a:latin typeface="Arial"/>
                  <a:cs typeface="Arial"/>
                </a:rPr>
                <a:t>of large-scale </a:t>
              </a:r>
              <a:r>
                <a:rPr lang="en-US" sz="900" dirty="0">
                  <a:solidFill>
                    <a:schemeClr val="tx1">
                      <a:lumMod val="75000"/>
                      <a:lumOff val="25000"/>
                    </a:schemeClr>
                  </a:solidFill>
                  <a:latin typeface="Arial"/>
                  <a:cs typeface="Arial"/>
                </a:rPr>
                <a:t>renewable energy for the University’s main campus, the agreement also committed both parties to the development of two on-campus solar demonstration projects. These projects will help to anchor the off-site agreement to campus in a highly visible manner, enabling campus and community members alike to understand the full scope of the agreement, while also allowing for novel research and teaching opportunities. </a:t>
              </a:r>
            </a:p>
            <a:p>
              <a:pPr algn="l">
                <a:lnSpc>
                  <a:spcPct val="130000"/>
                </a:lnSpc>
              </a:pPr>
              <a:endParaRPr lang="en-US" sz="600" dirty="0">
                <a:solidFill>
                  <a:schemeClr val="tx1">
                    <a:lumMod val="75000"/>
                    <a:lumOff val="25000"/>
                  </a:schemeClr>
                </a:solidFill>
                <a:latin typeface="Arial"/>
                <a:cs typeface="Arial"/>
              </a:endParaRPr>
            </a:p>
            <a:p>
              <a:pPr algn="l">
                <a:lnSpc>
                  <a:spcPct val="130000"/>
                </a:lnSpc>
              </a:pPr>
              <a:r>
                <a:rPr lang="en-US" sz="900" dirty="0">
                  <a:solidFill>
                    <a:schemeClr val="tx1">
                      <a:lumMod val="75000"/>
                      <a:lumOff val="25000"/>
                    </a:schemeClr>
                  </a:solidFill>
                  <a:latin typeface="Arial"/>
                  <a:cs typeface="Arial"/>
                </a:rPr>
                <a:t>Both projects will be fitted with physical and online dashboards that will display the real-time generation of energy from the projects themselves, as well as the energy from the two off-campus facilities powering the majority of campus. With the inclusion of these projects, the University of Arizona is fulfilling its mission of institutional excellence and meeting its operational needs in ways that support both its teaching, research and environmental sustainability goals.</a:t>
              </a:r>
            </a:p>
            <a:p>
              <a:pPr algn="l">
                <a:lnSpc>
                  <a:spcPct val="130000"/>
                </a:lnSpc>
              </a:pPr>
              <a:endParaRPr lang="en-US" sz="900" dirty="0">
                <a:solidFill>
                  <a:schemeClr val="tx1">
                    <a:lumMod val="75000"/>
                    <a:lumOff val="25000"/>
                  </a:schemeClr>
                </a:solidFill>
                <a:latin typeface="Arial"/>
                <a:cs typeface="Arial"/>
              </a:endParaRPr>
            </a:p>
            <a:p>
              <a:pPr algn="l">
                <a:lnSpc>
                  <a:spcPct val="130000"/>
                </a:lnSpc>
              </a:pPr>
              <a:endParaRPr lang="en-US" sz="11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nvPicPr>
        <p:blipFill>
          <a:blip r:embed="rId2"/>
          <a:stretch>
            <a:fillRect/>
          </a:stretch>
        </p:blipFill>
        <p:spPr>
          <a:xfrm>
            <a:off x="3192554" y="1271666"/>
            <a:ext cx="802798" cy="507368"/>
          </a:xfrm>
          <a:prstGeom prst="rect">
            <a:avLst/>
          </a:prstGeom>
        </p:spPr>
      </p:pic>
      <p:pic>
        <p:nvPicPr>
          <p:cNvPr id="35" name="Picture 34"/>
          <p:cNvPicPr>
            <a:picLocks noChangeAspect="1"/>
          </p:cNvPicPr>
          <p:nvPr/>
        </p:nvPicPr>
        <p:blipFill>
          <a:blip r:embed="rId3"/>
          <a:stretch>
            <a:fillRect/>
          </a:stretch>
        </p:blipFill>
        <p:spPr>
          <a:xfrm>
            <a:off x="6096000" y="1455865"/>
            <a:ext cx="1036596" cy="325315"/>
          </a:xfrm>
          <a:prstGeom prst="rect">
            <a:avLst/>
          </a:prstGeom>
        </p:spPr>
      </p:pic>
      <p:grpSp>
        <p:nvGrpSpPr>
          <p:cNvPr id="2" name="Group 1">
            <a:extLst>
              <a:ext uri="{FF2B5EF4-FFF2-40B4-BE49-F238E27FC236}">
                <a16:creationId xmlns:a16="http://schemas.microsoft.com/office/drawing/2014/main" id="{E7EEF667-B40F-2AF9-452D-C597CD5D128D}"/>
              </a:ext>
            </a:extLst>
          </p:cNvPr>
          <p:cNvGrpSpPr/>
          <p:nvPr/>
        </p:nvGrpSpPr>
        <p:grpSpPr>
          <a:xfrm>
            <a:off x="748345" y="3429000"/>
            <a:ext cx="1582741" cy="1831383"/>
            <a:chOff x="7195909" y="4546298"/>
            <a:chExt cx="1582741" cy="1831383"/>
          </a:xfrm>
        </p:grpSpPr>
        <p:pic>
          <p:nvPicPr>
            <p:cNvPr id="3" name="Picture 2" descr="University of Arizona.jpg">
              <a:extLst>
                <a:ext uri="{FF2B5EF4-FFF2-40B4-BE49-F238E27FC236}">
                  <a16:creationId xmlns:a16="http://schemas.microsoft.com/office/drawing/2014/main" id="{D2136A21-73A2-A552-A5D6-D6E5EF120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909" y="4546298"/>
              <a:ext cx="1582741" cy="397110"/>
            </a:xfrm>
            <a:prstGeom prst="rect">
              <a:avLst/>
            </a:prstGeom>
          </p:spPr>
        </p:pic>
        <p:pic>
          <p:nvPicPr>
            <p:cNvPr id="4" name="Picture 3">
              <a:extLst>
                <a:ext uri="{FF2B5EF4-FFF2-40B4-BE49-F238E27FC236}">
                  <a16:creationId xmlns:a16="http://schemas.microsoft.com/office/drawing/2014/main" id="{34089367-1565-A063-50B8-D4185729D4AD}"/>
                </a:ext>
              </a:extLst>
            </p:cNvPr>
            <p:cNvPicPr>
              <a:picLocks noChangeAspect="1"/>
            </p:cNvPicPr>
            <p:nvPr/>
          </p:nvPicPr>
          <p:blipFill>
            <a:blip r:embed="rId5"/>
            <a:stretch>
              <a:fillRect/>
            </a:stretch>
          </p:blipFill>
          <p:spPr>
            <a:xfrm>
              <a:off x="7253814" y="6116136"/>
              <a:ext cx="1466929" cy="261545"/>
            </a:xfrm>
            <a:prstGeom prst="rect">
              <a:avLst/>
            </a:prstGeom>
          </p:spPr>
        </p:pic>
      </p:grpSp>
      <p:pic>
        <p:nvPicPr>
          <p:cNvPr id="5" name="Graphic 4">
            <a:extLst>
              <a:ext uri="{FF2B5EF4-FFF2-40B4-BE49-F238E27FC236}">
                <a16:creationId xmlns:a16="http://schemas.microsoft.com/office/drawing/2014/main" id="{BF708675-7AED-F2AB-BFC8-F534E83107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8553" y="4246008"/>
            <a:ext cx="1482322" cy="413671"/>
          </a:xfrm>
          <a:prstGeom prst="rect">
            <a:avLst/>
          </a:prstGeom>
        </p:spPr>
      </p:pic>
    </p:spTree>
    <p:extLst>
      <p:ext uri="{BB962C8B-B14F-4D97-AF65-F5344CB8AC3E}">
        <p14:creationId xmlns:p14="http://schemas.microsoft.com/office/powerpoint/2010/main" val="335018451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29565</TotalTime>
  <Words>1222</Words>
  <Application>Microsoft Macintosh PowerPoint</Application>
  <PresentationFormat>On-screen Show (4:3)</PresentationFormat>
  <Paragraphs>119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The University of Arizona’s  Utility Renewable Energy Agreement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Arizona’s  Utility Renewable Energy Agreement</dc:title>
  <dc:creator>Zac Brooks</dc:creator>
  <cp:lastModifiedBy>Microsoft Office User</cp:lastModifiedBy>
  <cp:revision>21</cp:revision>
  <dcterms:created xsi:type="dcterms:W3CDTF">2020-09-19T01:30:42Z</dcterms:created>
  <dcterms:modified xsi:type="dcterms:W3CDTF">2023-06-12T22:22:45Z</dcterms:modified>
</cp:coreProperties>
</file>