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60" r:id="rId5"/>
    <p:sldId id="271" r:id="rId6"/>
    <p:sldId id="261" r:id="rId7"/>
    <p:sldId id="270" r:id="rId8"/>
    <p:sldId id="259" r:id="rId9"/>
    <p:sldId id="262"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sa Attonito" initials="AA" lastIdx="1" clrIdx="0">
    <p:extLst>
      <p:ext uri="{19B8F6BF-5375-455C-9EA6-DF929625EA0E}">
        <p15:presenceInfo xmlns:p15="http://schemas.microsoft.com/office/powerpoint/2012/main" userId="S::aattonito@customerfirstrenewables.com::29a53ea8-ac04-4c14-b7ff-c191379b41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6"/>
    <a:srgbClr val="C2E7FA"/>
    <a:srgbClr val="1736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p:scale>
          <a:sx n="160" d="100"/>
          <a:sy n="160" d="100"/>
        </p:scale>
        <p:origin x="240"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3AE15-86A6-4475-9807-27A4664F187A}" type="datetimeFigureOut">
              <a:rPr lang="en-US" smtClean="0"/>
              <a:t>6/12/23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45C1D-3E13-4C00-B689-76611F5A1D8C}" type="slidenum">
              <a:rPr lang="en-US" smtClean="0"/>
              <a:t>‹#›</a:t>
            </a:fld>
            <a:endParaRPr lang="en-US"/>
          </a:p>
        </p:txBody>
      </p:sp>
    </p:spTree>
    <p:extLst>
      <p:ext uri="{BB962C8B-B14F-4D97-AF65-F5344CB8AC3E}">
        <p14:creationId xmlns:p14="http://schemas.microsoft.com/office/powerpoint/2010/main" val="138222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345C1D-3E13-4C00-B689-76611F5A1D8C}" type="slidenum">
              <a:rPr lang="en-US" smtClean="0"/>
              <a:t>3</a:t>
            </a:fld>
            <a:endParaRPr lang="en-US"/>
          </a:p>
        </p:txBody>
      </p:sp>
    </p:spTree>
    <p:extLst>
      <p:ext uri="{BB962C8B-B14F-4D97-AF65-F5344CB8AC3E}">
        <p14:creationId xmlns:p14="http://schemas.microsoft.com/office/powerpoint/2010/main" val="69732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345C1D-3E13-4C00-B689-76611F5A1D8C}" type="slidenum">
              <a:rPr lang="en-US" smtClean="0"/>
              <a:t>6</a:t>
            </a:fld>
            <a:endParaRPr lang="en-US"/>
          </a:p>
        </p:txBody>
      </p:sp>
    </p:spTree>
    <p:extLst>
      <p:ext uri="{BB962C8B-B14F-4D97-AF65-F5344CB8AC3E}">
        <p14:creationId xmlns:p14="http://schemas.microsoft.com/office/powerpoint/2010/main" val="137091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4012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6234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3414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633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9799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1910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0367-ED3A-414F-9CC7-8EFA43C2D1EC}" type="datetimeFigureOut">
              <a:rPr lang="en-US" smtClean="0"/>
              <a:t>6/12/23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80979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0367-ED3A-414F-9CC7-8EFA43C2D1EC}" type="datetimeFigureOut">
              <a:rPr lang="en-US" smtClean="0"/>
              <a:t>6/12/23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1474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0367-ED3A-414F-9CC7-8EFA43C2D1EC}" type="datetimeFigureOut">
              <a:rPr lang="en-US" smtClean="0"/>
              <a:t>6/12/23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8339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39093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8463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0367-ED3A-414F-9CC7-8EFA43C2D1EC}" type="datetimeFigureOut">
              <a:rPr lang="en-US" smtClean="0"/>
              <a:t>6/12/23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242E4-CB80-1845-9A2C-961FB1AA826B}" type="slidenum">
              <a:rPr lang="en-US" smtClean="0"/>
              <a:t>‹#›</a:t>
            </a:fld>
            <a:endParaRPr lang="en-US"/>
          </a:p>
        </p:txBody>
      </p:sp>
    </p:spTree>
    <p:extLst>
      <p:ext uri="{BB962C8B-B14F-4D97-AF65-F5344CB8AC3E}">
        <p14:creationId xmlns:p14="http://schemas.microsoft.com/office/powerpoint/2010/main" val="71763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secondnature.org/solutions-center/" TargetMode="External"/><Relationship Id="rId7"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s://creativecommons.org/use-remix/attribution/" TargetMode="External"/><Relationship Id="rId4" Type="http://schemas.openxmlformats.org/officeDocument/2006/relationships/hyperlink" Target="https://www.cohoclimat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1.emf"/><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svg"/><Relationship Id="rId5" Type="http://schemas.openxmlformats.org/officeDocument/2006/relationships/image" Target="../media/image5.emf"/><Relationship Id="rId15" Type="http://schemas.openxmlformats.org/officeDocument/2006/relationships/image" Target="../media/image3.sv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3.svg"/><Relationship Id="rId2"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3.sv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155533-2B77-4018-A172-10E7606C5B56}"/>
              </a:ext>
            </a:extLst>
          </p:cNvPr>
          <p:cNvSpPr/>
          <p:nvPr/>
        </p:nvSpPr>
        <p:spPr>
          <a:xfrm>
            <a:off x="1064221" y="1228680"/>
            <a:ext cx="7015558" cy="4184336"/>
          </a:xfrm>
          <a:prstGeom prst="rect">
            <a:avLst/>
          </a:prstGeom>
          <a:solidFill>
            <a:schemeClr val="bg1">
              <a:lumMod val="9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33866" y="1305938"/>
            <a:ext cx="6476268" cy="40100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40000"/>
              </a:lnSpc>
            </a:pPr>
            <a:r>
              <a:rPr lang="en-US" sz="1200" b="1" dirty="0">
                <a:solidFill>
                  <a:schemeClr val="tx1">
                    <a:lumMod val="65000"/>
                    <a:lumOff val="35000"/>
                  </a:schemeClr>
                </a:solidFill>
                <a:latin typeface="Arial"/>
                <a:cs typeface="Arial"/>
              </a:rPr>
              <a:t>Solution Center Project Snapshot</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These Slides Are Intended for Reuse</a:t>
            </a:r>
          </a:p>
          <a:p>
            <a:pPr algn="l">
              <a:lnSpc>
                <a:spcPct val="140000"/>
              </a:lnSpc>
            </a:pPr>
            <a:r>
              <a:rPr lang="en-US" sz="900" dirty="0">
                <a:solidFill>
                  <a:schemeClr val="tx1">
                    <a:lumMod val="65000"/>
                    <a:lumOff val="35000"/>
                  </a:schemeClr>
                </a:solidFill>
                <a:latin typeface="Arial"/>
                <a:cs typeface="Arial"/>
              </a:rPr>
              <a:t>These slides are copyrighted using a Creative Commons license to allow and encourage campus stakeholders to use them (with attribution as described below) to advance their own renewable energy efforts. There are one- and five-page versions of the Project Snapshot in order to ease integration of this content into other campus slide decks as needed.</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Copyright © 2020</a:t>
            </a:r>
            <a:r>
              <a:rPr lang="en-US" sz="900" b="1" dirty="0">
                <a:solidFill>
                  <a:schemeClr val="tx1">
                    <a:lumMod val="65000"/>
                    <a:lumOff val="35000"/>
                  </a:schemeClr>
                </a:solidFill>
                <a:latin typeface="Arial"/>
                <a:cs typeface="Arial"/>
              </a:rPr>
              <a:t>		      </a:t>
            </a:r>
            <a:r>
              <a:rPr lang="en-US" sz="900" dirty="0">
                <a:solidFill>
                  <a:schemeClr val="tx1">
                    <a:lumMod val="65000"/>
                    <a:lumOff val="35000"/>
                  </a:schemeClr>
                </a:solidFill>
                <a:latin typeface="Arial"/>
                <a:cs typeface="Arial"/>
                <a:hlinkClick r:id="rId2"/>
              </a:rPr>
              <a:t>https://creativecommons.org/licenses/by-sa/4.0/</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This work is licensed under a Creative Commons Attribution-</a:t>
            </a:r>
            <a:r>
              <a:rPr lang="en-US" sz="900" dirty="0" err="1">
                <a:solidFill>
                  <a:schemeClr val="tx1">
                    <a:lumMod val="65000"/>
                    <a:lumOff val="35000"/>
                  </a:schemeClr>
                </a:solidFill>
                <a:latin typeface="Arial"/>
                <a:cs typeface="Arial"/>
              </a:rPr>
              <a:t>ShareAlike</a:t>
            </a:r>
            <a:r>
              <a:rPr lang="en-US" sz="900" dirty="0">
                <a:solidFill>
                  <a:schemeClr val="tx1">
                    <a:lumMod val="65000"/>
                    <a:lumOff val="35000"/>
                  </a:schemeClr>
                </a:solidFill>
                <a:latin typeface="Arial"/>
                <a:cs typeface="Arial"/>
              </a:rPr>
              <a:t> 4.0 International License by:</a:t>
            </a:r>
          </a:p>
          <a:p>
            <a:pPr algn="l">
              <a:lnSpc>
                <a:spcPct val="140000"/>
              </a:lnSpc>
            </a:pPr>
            <a:r>
              <a:rPr lang="en-US" sz="900" dirty="0">
                <a:solidFill>
                  <a:schemeClr val="tx1">
                    <a:lumMod val="65000"/>
                    <a:lumOff val="35000"/>
                  </a:schemeClr>
                </a:solidFill>
                <a:latin typeface="Arial"/>
                <a:cs typeface="Arial"/>
              </a:rPr>
              <a:t>Second Nature Inc.                                  </a:t>
            </a:r>
            <a:r>
              <a:rPr lang="en-US" sz="900" dirty="0">
                <a:solidFill>
                  <a:schemeClr val="tx1">
                    <a:lumMod val="65000"/>
                    <a:lumOff val="35000"/>
                  </a:schemeClr>
                </a:solidFill>
                <a:latin typeface="Arial"/>
                <a:cs typeface="Arial"/>
                <a:hlinkClick r:id="rId3"/>
              </a:rPr>
              <a:t>https://secondnature.org/solutions-center/</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Coho Climate Advisors, LLC	       </a:t>
            </a:r>
            <a:r>
              <a:rPr lang="en-US" sz="900" dirty="0">
                <a:solidFill>
                  <a:schemeClr val="tx1">
                    <a:lumMod val="65000"/>
                    <a:lumOff val="35000"/>
                  </a:schemeClr>
                </a:solidFill>
                <a:latin typeface="Arial"/>
                <a:cs typeface="Arial"/>
                <a:hlinkClick r:id="rId4"/>
              </a:rPr>
              <a:t>https://www.cohoclimate.com/</a:t>
            </a:r>
            <a:endParaRPr lang="en-US" sz="900" dirty="0">
              <a:solidFill>
                <a:schemeClr val="tx1">
                  <a:lumMod val="65000"/>
                  <a:lumOff val="35000"/>
                </a:schemeClr>
              </a:solidFill>
              <a:latin typeface="Arial"/>
              <a:cs typeface="Arial"/>
            </a:endParaRP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License Overview</a:t>
            </a:r>
          </a:p>
          <a:p>
            <a:pPr algn="l">
              <a:lnSpc>
                <a:spcPct val="140000"/>
              </a:lnSpc>
            </a:pPr>
            <a:r>
              <a:rPr lang="en-US" sz="900" b="1" dirty="0">
                <a:solidFill>
                  <a:schemeClr val="tx1">
                    <a:lumMod val="65000"/>
                    <a:lumOff val="35000"/>
                  </a:schemeClr>
                </a:solidFill>
                <a:latin typeface="Arial"/>
                <a:cs typeface="Arial"/>
              </a:rPr>
              <a:t>Share</a:t>
            </a:r>
            <a:r>
              <a:rPr lang="en-US" sz="900" dirty="0">
                <a:solidFill>
                  <a:schemeClr val="tx1">
                    <a:lumMod val="65000"/>
                    <a:lumOff val="35000"/>
                  </a:schemeClr>
                </a:solidFill>
                <a:latin typeface="Arial"/>
                <a:cs typeface="Arial"/>
              </a:rPr>
              <a:t> — copy and redistribute the material in any medium or format</a:t>
            </a:r>
          </a:p>
          <a:p>
            <a:pPr algn="l">
              <a:lnSpc>
                <a:spcPct val="140000"/>
              </a:lnSpc>
            </a:pPr>
            <a:r>
              <a:rPr lang="en-US" sz="900" b="1" dirty="0">
                <a:solidFill>
                  <a:schemeClr val="tx1">
                    <a:lumMod val="65000"/>
                    <a:lumOff val="35000"/>
                  </a:schemeClr>
                </a:solidFill>
                <a:latin typeface="Arial"/>
                <a:cs typeface="Arial"/>
              </a:rPr>
              <a:t>Adapt</a:t>
            </a:r>
            <a:r>
              <a:rPr lang="en-US" sz="900" dirty="0">
                <a:solidFill>
                  <a:schemeClr val="tx1">
                    <a:lumMod val="65000"/>
                    <a:lumOff val="35000"/>
                  </a:schemeClr>
                </a:solidFill>
                <a:latin typeface="Arial"/>
                <a:cs typeface="Arial"/>
              </a:rPr>
              <a:t> — remix, transform, and build upon the material for any purpose, even commercially.</a:t>
            </a:r>
          </a:p>
          <a:p>
            <a:pPr algn="l">
              <a:lnSpc>
                <a:spcPct val="140000"/>
              </a:lnSpc>
            </a:pPr>
            <a:r>
              <a:rPr lang="en-US" sz="900" dirty="0">
                <a:solidFill>
                  <a:schemeClr val="tx1">
                    <a:lumMod val="65000"/>
                    <a:lumOff val="35000"/>
                  </a:schemeClr>
                </a:solidFill>
                <a:latin typeface="Arial"/>
                <a:cs typeface="Arial"/>
              </a:rPr>
              <a:t>You must give appropriate credit. Adaptations must also use the same license.</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Attribution Example</a:t>
            </a:r>
          </a:p>
          <a:p>
            <a:pPr algn="l">
              <a:lnSpc>
                <a:spcPct val="140000"/>
              </a:lnSpc>
            </a:pPr>
            <a:r>
              <a:rPr lang="en-US" sz="900" dirty="0">
                <a:solidFill>
                  <a:schemeClr val="tx1">
                    <a:lumMod val="65000"/>
                    <a:lumOff val="35000"/>
                  </a:schemeClr>
                </a:solidFill>
                <a:latin typeface="Arial"/>
                <a:cs typeface="Arial"/>
              </a:rPr>
              <a:t>”Michigan State University Solar PPA -- Solution Center Project Snapshot" by Second Nature, Inc. and Coho Climate Advisors, is licensed under CC BY-SA 4.0. See: </a:t>
            </a:r>
            <a:r>
              <a:rPr lang="en-US" sz="900" dirty="0">
                <a:solidFill>
                  <a:schemeClr val="tx1">
                    <a:lumMod val="65000"/>
                    <a:lumOff val="35000"/>
                  </a:schemeClr>
                </a:solidFill>
                <a:latin typeface="Arial"/>
                <a:cs typeface="Arial"/>
                <a:hlinkClick r:id="rId5"/>
              </a:rPr>
              <a:t>https://creativecommons.org/use-remix/attribution/</a:t>
            </a:r>
            <a:endParaRPr lang="en-US" sz="900" dirty="0">
              <a:solidFill>
                <a:schemeClr val="tx1">
                  <a:lumMod val="65000"/>
                  <a:lumOff val="35000"/>
                </a:schemeClr>
              </a:solidFill>
              <a:latin typeface="Arial"/>
              <a:cs typeface="Arial"/>
            </a:endParaRPr>
          </a:p>
        </p:txBody>
      </p:sp>
      <p:grpSp>
        <p:nvGrpSpPr>
          <p:cNvPr id="4" name="Group 3"/>
          <p:cNvGrpSpPr/>
          <p:nvPr/>
        </p:nvGrpSpPr>
        <p:grpSpPr>
          <a:xfrm flipV="1">
            <a:off x="1064221" y="1151422"/>
            <a:ext cx="7015558" cy="77258"/>
            <a:chOff x="0" y="4425994"/>
            <a:chExt cx="5403354" cy="114046"/>
          </a:xfrm>
        </p:grpSpPr>
        <p:sp>
          <p:nvSpPr>
            <p:cNvPr id="5" name="Rectangle 4">
              <a:extLst>
                <a:ext uri="{FF2B5EF4-FFF2-40B4-BE49-F238E27FC236}">
                  <a16:creationId xmlns:a16="http://schemas.microsoft.com/office/drawing/2014/main" id="{BB155533-2B77-4018-A172-10E7606C5B56}"/>
                </a:ext>
              </a:extLst>
            </p:cNvPr>
            <p:cNvSpPr/>
            <p:nvPr/>
          </p:nvSpPr>
          <p:spPr>
            <a:xfrm>
              <a:off x="0" y="4425994"/>
              <a:ext cx="1801118" cy="114046"/>
            </a:xfrm>
            <a:prstGeom prst="rect">
              <a:avLst/>
            </a:prstGeom>
            <a:solidFill>
              <a:srgbClr val="F6961E"/>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155533-2B77-4018-A172-10E7606C5B56}"/>
                </a:ext>
              </a:extLst>
            </p:cNvPr>
            <p:cNvSpPr/>
            <p:nvPr/>
          </p:nvSpPr>
          <p:spPr>
            <a:xfrm>
              <a:off x="1801118" y="4425994"/>
              <a:ext cx="1801118" cy="114046"/>
            </a:xfrm>
            <a:prstGeom prst="rect">
              <a:avLst/>
            </a:prstGeom>
            <a:solidFill>
              <a:srgbClr val="0B7E9D"/>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155533-2B77-4018-A172-10E7606C5B56}"/>
                </a:ext>
              </a:extLst>
            </p:cNvPr>
            <p:cNvSpPr/>
            <p:nvPr/>
          </p:nvSpPr>
          <p:spPr>
            <a:xfrm>
              <a:off x="3602236" y="4425994"/>
              <a:ext cx="1801118" cy="114046"/>
            </a:xfrm>
            <a:prstGeom prst="rect">
              <a:avLst/>
            </a:prstGeom>
            <a:solidFill>
              <a:srgbClr val="0E9BC4"/>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6"/>
          <a:stretch>
            <a:fillRect/>
          </a:stretch>
        </p:blipFill>
        <p:spPr>
          <a:xfrm>
            <a:off x="1115096" y="5663430"/>
            <a:ext cx="1466929" cy="261545"/>
          </a:xfrm>
          <a:prstGeom prst="rect">
            <a:avLst/>
          </a:prstGeom>
        </p:spPr>
      </p:pic>
      <p:pic>
        <p:nvPicPr>
          <p:cNvPr id="2" name="Graphic 1">
            <a:extLst>
              <a:ext uri="{FF2B5EF4-FFF2-40B4-BE49-F238E27FC236}">
                <a16:creationId xmlns:a16="http://schemas.microsoft.com/office/drawing/2014/main" id="{9ADDCCC4-832F-FAAA-837E-4F54EFDEB6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6169" y="5629320"/>
            <a:ext cx="1482322" cy="413671"/>
          </a:xfrm>
          <a:prstGeom prst="rect">
            <a:avLst/>
          </a:prstGeom>
        </p:spPr>
      </p:pic>
    </p:spTree>
    <p:extLst>
      <p:ext uri="{BB962C8B-B14F-4D97-AF65-F5344CB8AC3E}">
        <p14:creationId xmlns:p14="http://schemas.microsoft.com/office/powerpoint/2010/main" val="236601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73190" y="2057953"/>
            <a:ext cx="4543227" cy="228544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 SNAPSHOT </a:t>
              </a:r>
            </a:p>
            <a:p>
              <a:pPr algn="l">
                <a:lnSpc>
                  <a:spcPct val="60000"/>
                </a:lnSpc>
              </a:pPr>
              <a:r>
                <a:rPr lang="en-US" sz="2800" b="1">
                  <a:solidFill>
                    <a:srgbClr val="007786"/>
                  </a:solidFill>
                  <a:latin typeface="Arial"/>
                  <a:cs typeface="Arial"/>
                </a:rPr>
                <a:t>VERSION #1</a:t>
              </a:r>
            </a:p>
            <a:p>
              <a:pPr algn="l">
                <a:lnSpc>
                  <a:spcPct val="60000"/>
                </a:lnSpc>
              </a:pPr>
              <a:endParaRPr lang="en-US" sz="2800" b="1">
                <a:solidFill>
                  <a:srgbClr val="007786"/>
                </a:solidFill>
                <a:latin typeface="Arial"/>
                <a:cs typeface="Arial"/>
              </a:endParaRPr>
            </a:p>
            <a:p>
              <a:pPr algn="l">
                <a:lnSpc>
                  <a:spcPct val="60000"/>
                </a:lnSpc>
              </a:pPr>
              <a:r>
                <a:rPr lang="en-US" sz="2800" b="1">
                  <a:solidFill>
                    <a:srgbClr val="007786"/>
                  </a:solidFill>
                  <a:latin typeface="Arial"/>
                  <a:cs typeface="Arial"/>
                </a:rPr>
                <a:t>ONE-PAGE PROJECT</a:t>
              </a:r>
            </a:p>
            <a:p>
              <a:pPr algn="l">
                <a:lnSpc>
                  <a:spcPct val="60000"/>
                </a:lnSpc>
              </a:pPr>
              <a:r>
                <a:rPr lang="en-US" sz="2800" b="1">
                  <a:solidFill>
                    <a:srgbClr val="007786"/>
                  </a:solidFill>
                  <a:latin typeface="Arial"/>
                  <a:cs typeface="Arial"/>
                </a:rPr>
                <a:t>SUMMARY</a:t>
              </a:r>
              <a:endParaRPr lang="en-US" sz="140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225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ctrTitle"/>
          </p:nvPr>
        </p:nvSpPr>
        <p:spPr>
          <a:xfrm>
            <a:off x="1" y="364166"/>
            <a:ext cx="9143999" cy="737160"/>
          </a:xfrm>
        </p:spPr>
        <p:txBody>
          <a:bodyPr>
            <a:noAutofit/>
          </a:bodyPr>
          <a:lstStyle/>
          <a:p>
            <a:r>
              <a:rPr lang="en-US" sz="3200" b="1">
                <a:solidFill>
                  <a:srgbClr val="173647"/>
                </a:solidFill>
                <a:latin typeface="Arial"/>
                <a:cs typeface="Arial"/>
              </a:rPr>
              <a:t>Michigan State University</a:t>
            </a:r>
            <a:br>
              <a:rPr lang="en-US" sz="3200" b="1">
                <a:solidFill>
                  <a:srgbClr val="173647"/>
                </a:solidFill>
                <a:latin typeface="Arial"/>
                <a:cs typeface="Arial"/>
              </a:rPr>
            </a:br>
            <a:r>
              <a:rPr lang="en-US" sz="3200" b="1">
                <a:solidFill>
                  <a:srgbClr val="173647"/>
                </a:solidFill>
                <a:latin typeface="Arial"/>
                <a:cs typeface="Arial"/>
              </a:rPr>
              <a:t>Solar Carport Power Purchase Agreement</a:t>
            </a:r>
          </a:p>
        </p:txBody>
      </p:sp>
      <p:pic>
        <p:nvPicPr>
          <p:cNvPr id="44" name="Picture 43"/>
          <p:cNvPicPr>
            <a:picLocks noChangeAspect="1"/>
          </p:cNvPicPr>
          <p:nvPr/>
        </p:nvPicPr>
        <p:blipFill>
          <a:blip r:embed="rId3"/>
          <a:stretch>
            <a:fillRect/>
          </a:stretch>
        </p:blipFill>
        <p:spPr>
          <a:xfrm>
            <a:off x="7253814" y="6116136"/>
            <a:ext cx="1466929" cy="261545"/>
          </a:xfrm>
          <a:prstGeom prst="rect">
            <a:avLst/>
          </a:prstGeom>
        </p:spPr>
      </p:pic>
      <p:sp>
        <p:nvSpPr>
          <p:cNvPr id="3" name="Rectangle 2"/>
          <p:cNvSpPr/>
          <p:nvPr/>
        </p:nvSpPr>
        <p:spPr>
          <a:xfrm>
            <a:off x="4571999" y="1474031"/>
            <a:ext cx="4216554" cy="2845331"/>
          </a:xfrm>
          <a:prstGeom prst="rect">
            <a:avLst/>
          </a:prstGeom>
        </p:spPr>
        <p:txBody>
          <a:bodyPr wrap="square">
            <a:spAutoFit/>
          </a:bodyPr>
          <a:lstStyle/>
          <a:p>
            <a:pPr>
              <a:lnSpc>
                <a:spcPct val="120000"/>
              </a:lnSpc>
            </a:pPr>
            <a:r>
              <a:rPr lang="en-US" sz="1000" dirty="0">
                <a:latin typeface="Arial" panose="020B0604020202020204" pitchFamily="34" charset="0"/>
                <a:cs typeface="Arial" panose="020B0604020202020204" pitchFamily="34" charset="0"/>
              </a:rPr>
              <a:t>MSU constructed a 10.5 MW solar carport on five large commuter parking lots covering about 5,000 parking spaces. The nearly 40,000 panel system will accumulate energy from the sun while protecting cars from heat, rain, and snow.</a:t>
            </a:r>
          </a:p>
          <a:p>
            <a:pPr>
              <a:lnSpc>
                <a:spcPct val="120000"/>
              </a:lnSpc>
            </a:pPr>
            <a:endParaRPr lang="en-US" sz="1000" dirty="0">
              <a:latin typeface="Arial" panose="020B0604020202020204" pitchFamily="34" charset="0"/>
              <a:cs typeface="Arial" panose="020B0604020202020204" pitchFamily="34" charset="0"/>
            </a:endParaRPr>
          </a:p>
          <a:p>
            <a:pPr>
              <a:lnSpc>
                <a:spcPct val="120000"/>
              </a:lnSpc>
            </a:pPr>
            <a:r>
              <a:rPr lang="en-US" sz="1000" dirty="0">
                <a:latin typeface="Arial" panose="020B0604020202020204" pitchFamily="34" charset="0"/>
                <a:cs typeface="Arial" panose="020B0604020202020204" pitchFamily="34" charset="0"/>
              </a:rPr>
              <a:t>The project was structured using a 25-year power purchase agreement with </a:t>
            </a:r>
            <a:r>
              <a:rPr lang="en-US" sz="1000" dirty="0" err="1">
                <a:latin typeface="Arial" panose="020B0604020202020204" pitchFamily="34" charset="0"/>
                <a:cs typeface="Arial" panose="020B0604020202020204" pitchFamily="34" charset="0"/>
              </a:rPr>
              <a:t>Inovateus</a:t>
            </a:r>
            <a:r>
              <a:rPr lang="en-US" sz="1000" dirty="0">
                <a:latin typeface="Arial" panose="020B0604020202020204" pitchFamily="34" charset="0"/>
                <a:cs typeface="Arial" panose="020B0604020202020204" pitchFamily="34" charset="0"/>
              </a:rPr>
              <a:t> Solar and Alterra Power, facilitated by CustomerFirst Renewables. Under the agreement, </a:t>
            </a:r>
            <a:r>
              <a:rPr lang="en-US" sz="1000" dirty="0" err="1">
                <a:latin typeface="Arial" panose="020B0604020202020204" pitchFamily="34" charset="0"/>
                <a:cs typeface="Arial" panose="020B0604020202020204" pitchFamily="34" charset="0"/>
              </a:rPr>
              <a:t>Inovateus</a:t>
            </a:r>
            <a:r>
              <a:rPr lang="en-US" sz="1000" dirty="0">
                <a:latin typeface="Arial" panose="020B0604020202020204" pitchFamily="34" charset="0"/>
                <a:cs typeface="Arial" panose="020B0604020202020204" pitchFamily="34" charset="0"/>
              </a:rPr>
              <a:t> and Alterra financed the construction of the facility and MSU will buy the electricity produced by the solar array. </a:t>
            </a:r>
            <a:r>
              <a:rPr lang="en-US" sz="1000" b="0" i="0" dirty="0">
                <a:effectLst/>
                <a:latin typeface="Arial" panose="020B0604020202020204" pitchFamily="34" charset="0"/>
                <a:cs typeface="Arial" panose="020B0604020202020204" pitchFamily="34" charset="0"/>
              </a:rPr>
              <a:t>As </a:t>
            </a:r>
            <a:r>
              <a:rPr lang="en-US" sz="1000" dirty="0">
                <a:latin typeface="Arial" panose="020B0604020202020204" pitchFamily="34" charset="0"/>
                <a:cs typeface="Arial" panose="020B0604020202020204" pitchFamily="34" charset="0"/>
              </a:rPr>
              <a:t>a result, MSU expects to realize about </a:t>
            </a:r>
            <a:r>
              <a:rPr lang="en-US" sz="1000" b="1" i="0" dirty="0">
                <a:effectLst/>
                <a:latin typeface="Arial" panose="020B0604020202020204" pitchFamily="34" charset="0"/>
                <a:cs typeface="Arial" panose="020B0604020202020204" pitchFamily="34" charset="0"/>
              </a:rPr>
              <a:t>$10 million in electricity cost savings over the project lifetime.</a:t>
            </a:r>
          </a:p>
          <a:p>
            <a:pPr>
              <a:lnSpc>
                <a:spcPct val="120000"/>
              </a:lnSpc>
            </a:pPr>
            <a:endParaRPr lang="en-US" sz="1000" b="0" i="0" dirty="0">
              <a:effectLst/>
              <a:latin typeface="Arial" panose="020B0604020202020204" pitchFamily="34" charset="0"/>
              <a:cs typeface="Arial" panose="020B0604020202020204" pitchFamily="34" charset="0"/>
            </a:endParaRPr>
          </a:p>
          <a:p>
            <a:pPr>
              <a:lnSpc>
                <a:spcPct val="120000"/>
              </a:lnSpc>
            </a:pPr>
            <a:r>
              <a:rPr lang="en-US" sz="1000" b="0" i="0" dirty="0">
                <a:effectLst/>
                <a:latin typeface="Arial" panose="020B0604020202020204" pitchFamily="34" charset="0"/>
                <a:cs typeface="Arial" panose="020B0604020202020204" pitchFamily="34" charset="0"/>
              </a:rPr>
              <a:t>Construction started in March 2017 and was completed in December 2017. Since then, the project has received widespread recognition due to being the </a:t>
            </a:r>
            <a:r>
              <a:rPr lang="en-US" sz="1000" b="1" i="0" dirty="0">
                <a:effectLst/>
                <a:latin typeface="Arial" panose="020B0604020202020204" pitchFamily="34" charset="0"/>
                <a:cs typeface="Arial" panose="020B0604020202020204" pitchFamily="34" charset="0"/>
              </a:rPr>
              <a:t>largest solar carport in North America.</a:t>
            </a:r>
          </a:p>
        </p:txBody>
      </p:sp>
      <p:grpSp>
        <p:nvGrpSpPr>
          <p:cNvPr id="40" name="Group 39"/>
          <p:cNvGrpSpPr/>
          <p:nvPr/>
        </p:nvGrpSpPr>
        <p:grpSpPr>
          <a:xfrm>
            <a:off x="569627" y="4538614"/>
            <a:ext cx="6421723" cy="1839067"/>
            <a:chOff x="664878" y="4129068"/>
            <a:chExt cx="7851794" cy="2248614"/>
          </a:xfrm>
        </p:grpSpPr>
        <p:grpSp>
          <p:nvGrpSpPr>
            <p:cNvPr id="29" name="Group 28"/>
            <p:cNvGrpSpPr/>
            <p:nvPr/>
          </p:nvGrpSpPr>
          <p:grpSpPr>
            <a:xfrm>
              <a:off x="664878" y="4161198"/>
              <a:ext cx="2517101" cy="1002634"/>
              <a:chOff x="664878" y="4161198"/>
              <a:chExt cx="2517101" cy="1002634"/>
            </a:xfrm>
          </p:grpSpPr>
          <p:sp>
            <p:nvSpPr>
              <p:cNvPr id="34" name="Rectangle 33">
                <a:extLst>
                  <a:ext uri="{FF2B5EF4-FFF2-40B4-BE49-F238E27FC236}">
                    <a16:creationId xmlns:a16="http://schemas.microsoft.com/office/drawing/2014/main" id="{BB155533-2B77-4018-A172-10E7606C5B56}"/>
                  </a:ext>
                </a:extLst>
              </p:cNvPr>
              <p:cNvSpPr/>
              <p:nvPr/>
            </p:nvSpPr>
            <p:spPr>
              <a:xfrm>
                <a:off x="664878" y="4165879"/>
                <a:ext cx="2517101" cy="997948"/>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BB155533-2B77-4018-A172-10E7606C5B56}"/>
                  </a:ext>
                </a:extLst>
              </p:cNvPr>
              <p:cNvSpPr/>
              <p:nvPr/>
            </p:nvSpPr>
            <p:spPr>
              <a:xfrm>
                <a:off x="664878" y="41611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txBox="1">
                <a:spLocks/>
              </p:cNvSpPr>
              <p:nvPr/>
            </p:nvSpPr>
            <p:spPr>
              <a:xfrm>
                <a:off x="664878" y="4165880"/>
                <a:ext cx="2517101" cy="9979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GHG &amp; Environmental Impact</a:t>
                </a:r>
              </a:p>
              <a:p>
                <a:pPr>
                  <a:lnSpc>
                    <a:spcPct val="130000"/>
                  </a:lnSpc>
                </a:pPr>
                <a:endParaRPr lang="en-US" sz="300" b="1">
                  <a:solidFill>
                    <a:srgbClr val="023553"/>
                  </a:solidFill>
                  <a:latin typeface="Arial"/>
                  <a:cs typeface="Arial"/>
                </a:endParaRPr>
              </a:p>
              <a:p>
                <a:pPr>
                  <a:lnSpc>
                    <a:spcPct val="130000"/>
                  </a:lnSpc>
                </a:pPr>
                <a:endParaRPr lang="en-US" sz="300" b="1">
                  <a:solidFill>
                    <a:srgbClr val="023553"/>
                  </a:solidFill>
                  <a:latin typeface="Arial"/>
                  <a:cs typeface="Arial"/>
                </a:endParaRPr>
              </a:p>
              <a:p>
                <a:r>
                  <a:rPr lang="en-US" sz="1400">
                    <a:solidFill>
                      <a:srgbClr val="023553"/>
                    </a:solidFill>
                    <a:latin typeface="Arial"/>
                    <a:cs typeface="Arial"/>
                  </a:rPr>
                  <a:t>          </a:t>
                </a:r>
                <a:r>
                  <a:rPr lang="en-US" sz="1100">
                    <a:solidFill>
                      <a:srgbClr val="023553"/>
                    </a:solidFill>
                    <a:latin typeface="Arial"/>
                    <a:cs typeface="Arial"/>
                  </a:rPr>
                  <a:t>Moderate</a:t>
                </a:r>
                <a:endParaRPr lang="en-US" sz="1400">
                  <a:solidFill>
                    <a:srgbClr val="023553"/>
                  </a:solidFill>
                  <a:latin typeface="Arial"/>
                  <a:cs typeface="Arial"/>
                </a:endParaRPr>
              </a:p>
              <a:p>
                <a:r>
                  <a:rPr lang="en-US" sz="800">
                    <a:solidFill>
                      <a:srgbClr val="173647"/>
                    </a:solidFill>
                    <a:latin typeface="Arial"/>
                    <a:cs typeface="Arial"/>
                  </a:rPr>
                  <a:t>  </a:t>
                </a:r>
                <a:endParaRPr lang="en-US" sz="700">
                  <a:solidFill>
                    <a:srgbClr val="173647"/>
                  </a:solidFill>
                  <a:latin typeface="Arial"/>
                  <a:cs typeface="Arial"/>
                </a:endParaRPr>
              </a:p>
            </p:txBody>
          </p:sp>
        </p:grpSp>
        <p:grpSp>
          <p:nvGrpSpPr>
            <p:cNvPr id="38" name="Group 37"/>
            <p:cNvGrpSpPr/>
            <p:nvPr/>
          </p:nvGrpSpPr>
          <p:grpSpPr>
            <a:xfrm>
              <a:off x="664878" y="5339363"/>
              <a:ext cx="2517101" cy="1023667"/>
              <a:chOff x="664878" y="5339363"/>
              <a:chExt cx="2517101" cy="1023667"/>
            </a:xfrm>
          </p:grpSpPr>
          <p:sp>
            <p:nvSpPr>
              <p:cNvPr id="30" name="Rectangle 29">
                <a:extLst>
                  <a:ext uri="{FF2B5EF4-FFF2-40B4-BE49-F238E27FC236}">
                    <a16:creationId xmlns:a16="http://schemas.microsoft.com/office/drawing/2014/main" id="{BB155533-2B77-4018-A172-10E7606C5B56}"/>
                  </a:ext>
                </a:extLst>
              </p:cNvPr>
              <p:cNvSpPr/>
              <p:nvPr/>
            </p:nvSpPr>
            <p:spPr>
              <a:xfrm>
                <a:off x="664878" y="5354015"/>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BB155533-2B77-4018-A172-10E7606C5B56}"/>
                  </a:ext>
                </a:extLst>
              </p:cNvPr>
              <p:cNvSpPr/>
              <p:nvPr/>
            </p:nvSpPr>
            <p:spPr>
              <a:xfrm>
                <a:off x="664878" y="5343499"/>
                <a:ext cx="2517101" cy="333042"/>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ubtitle 2"/>
              <p:cNvSpPr txBox="1">
                <a:spLocks/>
              </p:cNvSpPr>
              <p:nvPr/>
            </p:nvSpPr>
            <p:spPr>
              <a:xfrm>
                <a:off x="664878" y="53393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Economic Impact &amp; Savings</a:t>
                </a:r>
              </a:p>
              <a:p>
                <a:pPr>
                  <a:lnSpc>
                    <a:spcPct val="130000"/>
                  </a:lnSpc>
                </a:pPr>
                <a:endParaRPr lang="en-US" sz="300" b="1">
                  <a:solidFill>
                    <a:srgbClr val="023553"/>
                  </a:solidFill>
                  <a:latin typeface="Arial"/>
                  <a:cs typeface="Arial"/>
                </a:endParaRPr>
              </a:p>
              <a:p>
                <a:pPr>
                  <a:lnSpc>
                    <a:spcPct val="130000"/>
                  </a:lnSpc>
                </a:pPr>
                <a:endParaRPr lang="en-US" sz="300" b="1">
                  <a:solidFill>
                    <a:srgbClr val="023553"/>
                  </a:solidFill>
                  <a:latin typeface="Arial"/>
                  <a:cs typeface="Arial"/>
                </a:endParaRPr>
              </a:p>
              <a:p>
                <a:pPr>
                  <a:lnSpc>
                    <a:spcPct val="130000"/>
                  </a:lnSpc>
                </a:pPr>
                <a:endParaRPr lang="en-US" sz="300" b="1">
                  <a:solidFill>
                    <a:srgbClr val="023553"/>
                  </a:solidFill>
                  <a:latin typeface="Arial"/>
                  <a:cs typeface="Arial"/>
                </a:endParaRPr>
              </a:p>
              <a:p>
                <a:r>
                  <a:rPr lang="en-US" sz="1100">
                    <a:solidFill>
                      <a:srgbClr val="023553"/>
                    </a:solidFill>
                    <a:latin typeface="Arial"/>
                    <a:cs typeface="Arial"/>
                  </a:rPr>
                  <a:t>             Net Savings</a:t>
                </a:r>
                <a:endParaRPr lang="en-US" sz="800">
                  <a:solidFill>
                    <a:srgbClr val="FFFFFF"/>
                  </a:solidFill>
                  <a:latin typeface="Arial"/>
                  <a:cs typeface="Arial"/>
                </a:endParaRPr>
              </a:p>
            </p:txBody>
          </p:sp>
        </p:grpSp>
        <p:grpSp>
          <p:nvGrpSpPr>
            <p:cNvPr id="21" name="Group 20"/>
            <p:cNvGrpSpPr/>
            <p:nvPr/>
          </p:nvGrpSpPr>
          <p:grpSpPr>
            <a:xfrm>
              <a:off x="3324396" y="4129068"/>
              <a:ext cx="2517101" cy="1033609"/>
              <a:chOff x="3324396" y="4129068"/>
              <a:chExt cx="2517101" cy="1033609"/>
            </a:xfrm>
          </p:grpSpPr>
          <p:sp>
            <p:nvSpPr>
              <p:cNvPr id="22" name="Rectangle 21">
                <a:extLst>
                  <a:ext uri="{FF2B5EF4-FFF2-40B4-BE49-F238E27FC236}">
                    <a16:creationId xmlns:a16="http://schemas.microsoft.com/office/drawing/2014/main" id="{BB155533-2B77-4018-A172-10E7606C5B56}"/>
                  </a:ext>
                </a:extLst>
              </p:cNvPr>
              <p:cNvSpPr/>
              <p:nvPr/>
            </p:nvSpPr>
            <p:spPr>
              <a:xfrm>
                <a:off x="3324396" y="4160043"/>
                <a:ext cx="2517101" cy="1002634"/>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BB155533-2B77-4018-A172-10E7606C5B56}"/>
                  </a:ext>
                </a:extLst>
              </p:cNvPr>
              <p:cNvSpPr/>
              <p:nvPr/>
            </p:nvSpPr>
            <p:spPr>
              <a:xfrm>
                <a:off x="3324396" y="4160042"/>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ubtitle 2"/>
              <p:cNvSpPr txBox="1">
                <a:spLocks/>
              </p:cNvSpPr>
              <p:nvPr/>
            </p:nvSpPr>
            <p:spPr>
              <a:xfrm>
                <a:off x="3324396" y="4129068"/>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Project Timeline</a:t>
                </a:r>
              </a:p>
              <a:p>
                <a:pPr>
                  <a:lnSpc>
                    <a:spcPct val="130000"/>
                  </a:lnSpc>
                </a:pPr>
                <a:endParaRPr lang="en-US" sz="300" b="1">
                  <a:solidFill>
                    <a:srgbClr val="023553"/>
                  </a:solidFill>
                  <a:latin typeface="Arial"/>
                  <a:cs typeface="Arial"/>
                </a:endParaRPr>
              </a:p>
              <a:p>
                <a:pPr>
                  <a:lnSpc>
                    <a:spcPct val="200000"/>
                  </a:lnSpc>
                </a:pPr>
                <a:r>
                  <a:rPr lang="en-US" sz="1100">
                    <a:solidFill>
                      <a:srgbClr val="023553"/>
                    </a:solidFill>
                    <a:latin typeface="Arial"/>
                    <a:cs typeface="Arial"/>
                  </a:rPr>
                  <a:t>             1-2 Years</a:t>
                </a:r>
              </a:p>
              <a:p>
                <a:pPr algn="l">
                  <a:lnSpc>
                    <a:spcPct val="130000"/>
                  </a:lnSpc>
                </a:pPr>
                <a:endParaRPr lang="en-US" sz="950">
                  <a:solidFill>
                    <a:srgbClr val="FFFFFF"/>
                  </a:solidFill>
                  <a:latin typeface="Arial"/>
                  <a:cs typeface="Arial"/>
                </a:endParaRPr>
              </a:p>
            </p:txBody>
          </p:sp>
          <p:pic>
            <p:nvPicPr>
              <p:cNvPr id="25" name="Picture 24"/>
              <p:cNvPicPr>
                <a:picLocks noChangeAspect="1"/>
              </p:cNvPicPr>
              <p:nvPr/>
            </p:nvPicPr>
            <p:blipFill>
              <a:blip r:embed="rId4"/>
              <a:stretch>
                <a:fillRect/>
              </a:stretch>
            </p:blipFill>
            <p:spPr>
              <a:xfrm>
                <a:off x="3566548" y="4546703"/>
                <a:ext cx="469765" cy="545159"/>
              </a:xfrm>
              <a:prstGeom prst="rect">
                <a:avLst/>
              </a:prstGeom>
            </p:spPr>
          </p:pic>
        </p:grpSp>
        <p:grpSp>
          <p:nvGrpSpPr>
            <p:cNvPr id="6" name="Group 5"/>
            <p:cNvGrpSpPr/>
            <p:nvPr/>
          </p:nvGrpSpPr>
          <p:grpSpPr>
            <a:xfrm>
              <a:off x="5999569" y="5343140"/>
              <a:ext cx="2517103" cy="1034542"/>
              <a:chOff x="5999569" y="5343140"/>
              <a:chExt cx="2517103" cy="1034542"/>
            </a:xfrm>
          </p:grpSpPr>
          <p:sp>
            <p:nvSpPr>
              <p:cNvPr id="14" name="Rectangle 13">
                <a:extLst>
                  <a:ext uri="{FF2B5EF4-FFF2-40B4-BE49-F238E27FC236}">
                    <a16:creationId xmlns:a16="http://schemas.microsoft.com/office/drawing/2014/main" id="{BB155533-2B77-4018-A172-10E7606C5B56}"/>
                  </a:ext>
                </a:extLst>
              </p:cNvPr>
              <p:cNvSpPr/>
              <p:nvPr/>
            </p:nvSpPr>
            <p:spPr>
              <a:xfrm>
                <a:off x="5999570" y="5375050"/>
                <a:ext cx="2517102" cy="1002632"/>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BB155533-2B77-4018-A172-10E7606C5B56}"/>
                  </a:ext>
                </a:extLst>
              </p:cNvPr>
              <p:cNvSpPr/>
              <p:nvPr/>
            </p:nvSpPr>
            <p:spPr>
              <a:xfrm>
                <a:off x="5999569" y="5343140"/>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txBox="1">
                <a:spLocks/>
              </p:cNvSpPr>
              <p:nvPr/>
            </p:nvSpPr>
            <p:spPr>
              <a:xfrm>
                <a:off x="5999569" y="5343140"/>
                <a:ext cx="2517101" cy="100299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Publicity Impact</a:t>
                </a:r>
              </a:p>
              <a:p>
                <a:pPr>
                  <a:lnSpc>
                    <a:spcPct val="130000"/>
                  </a:lnSpc>
                </a:pPr>
                <a:endParaRPr lang="en-US" sz="100" b="1">
                  <a:solidFill>
                    <a:srgbClr val="023553"/>
                  </a:solidFill>
                  <a:latin typeface="Arial"/>
                  <a:cs typeface="Arial"/>
                </a:endParaRPr>
              </a:p>
              <a:p>
                <a:pPr>
                  <a:lnSpc>
                    <a:spcPct val="130000"/>
                  </a:lnSpc>
                </a:pPr>
                <a:endParaRPr lang="en-US" sz="100" b="1">
                  <a:solidFill>
                    <a:srgbClr val="023553"/>
                  </a:solidFill>
                  <a:latin typeface="Arial"/>
                  <a:cs typeface="Arial"/>
                </a:endParaRPr>
              </a:p>
              <a:p>
                <a:pPr>
                  <a:lnSpc>
                    <a:spcPct val="150000"/>
                  </a:lnSpc>
                </a:pPr>
                <a:r>
                  <a:rPr lang="en-US" sz="1100">
                    <a:solidFill>
                      <a:srgbClr val="023553"/>
                    </a:solidFill>
                    <a:latin typeface="Arial"/>
                    <a:cs typeface="Arial"/>
                  </a:rPr>
                  <a:t>                         Wow, </a:t>
                </a:r>
              </a:p>
              <a:p>
                <a:pPr>
                  <a:lnSpc>
                    <a:spcPct val="90000"/>
                  </a:lnSpc>
                </a:pPr>
                <a:r>
                  <a:rPr lang="en-US" sz="800">
                    <a:solidFill>
                      <a:srgbClr val="023553"/>
                    </a:solidFill>
                    <a:latin typeface="Arial"/>
                    <a:cs typeface="Arial"/>
                  </a:rPr>
                  <a:t>                                   </a:t>
                </a:r>
                <a:r>
                  <a:rPr lang="en-US" sz="700">
                    <a:solidFill>
                      <a:srgbClr val="023553"/>
                    </a:solidFill>
                    <a:latin typeface="Arial"/>
                    <a:cs typeface="Arial"/>
                  </a:rPr>
                  <a:t> amazing project</a:t>
                </a:r>
              </a:p>
              <a:p>
                <a:pPr algn="l">
                  <a:lnSpc>
                    <a:spcPct val="130000"/>
                  </a:lnSpc>
                </a:pPr>
                <a:endParaRPr lang="en-US" sz="950">
                  <a:solidFill>
                    <a:srgbClr val="FFFFFF"/>
                  </a:solidFill>
                  <a:latin typeface="Arial"/>
                  <a:cs typeface="Arial"/>
                </a:endParaRPr>
              </a:p>
              <a:p>
                <a:pPr algn="l">
                  <a:lnSpc>
                    <a:spcPct val="120000"/>
                  </a:lnSpc>
                </a:pPr>
                <a:endParaRPr lang="en-US" sz="700">
                  <a:solidFill>
                    <a:srgbClr val="FFFFFF"/>
                  </a:solidFill>
                  <a:latin typeface="Arial"/>
                  <a:cs typeface="Arial"/>
                </a:endParaRPr>
              </a:p>
            </p:txBody>
          </p:sp>
          <p:pic>
            <p:nvPicPr>
              <p:cNvPr id="17" name="Picture 16"/>
              <p:cNvPicPr>
                <a:picLocks noChangeAspect="1"/>
              </p:cNvPicPr>
              <p:nvPr/>
            </p:nvPicPr>
            <p:blipFill>
              <a:blip r:embed="rId5"/>
              <a:stretch>
                <a:fillRect/>
              </a:stretch>
            </p:blipFill>
            <p:spPr>
              <a:xfrm>
                <a:off x="6187216" y="5853583"/>
                <a:ext cx="1027706" cy="322525"/>
              </a:xfrm>
              <a:prstGeom prst="rect">
                <a:avLst/>
              </a:prstGeom>
            </p:spPr>
          </p:pic>
        </p:grpSp>
        <p:grpSp>
          <p:nvGrpSpPr>
            <p:cNvPr id="2" name="Group 1"/>
            <p:cNvGrpSpPr/>
            <p:nvPr/>
          </p:nvGrpSpPr>
          <p:grpSpPr>
            <a:xfrm>
              <a:off x="5999571" y="4138463"/>
              <a:ext cx="2517101" cy="1023667"/>
              <a:chOff x="5999571" y="4138463"/>
              <a:chExt cx="2517101" cy="1023667"/>
            </a:xfrm>
          </p:grpSpPr>
          <p:sp>
            <p:nvSpPr>
              <p:cNvPr id="26" name="Rectangle 25">
                <a:extLst>
                  <a:ext uri="{FF2B5EF4-FFF2-40B4-BE49-F238E27FC236}">
                    <a16:creationId xmlns:a16="http://schemas.microsoft.com/office/drawing/2014/main" id="{BB155533-2B77-4018-A172-10E7606C5B56}"/>
                  </a:ext>
                </a:extLst>
              </p:cNvPr>
              <p:cNvSpPr/>
              <p:nvPr/>
            </p:nvSpPr>
            <p:spPr>
              <a:xfrm>
                <a:off x="5999571" y="4161198"/>
                <a:ext cx="2517101" cy="1000932"/>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BB155533-2B77-4018-A172-10E7606C5B56}"/>
                  </a:ext>
                </a:extLst>
              </p:cNvPr>
              <p:cNvSpPr/>
              <p:nvPr/>
            </p:nvSpPr>
            <p:spPr>
              <a:xfrm>
                <a:off x="5999571" y="4165879"/>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5999571" y="41384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Project Feasibility</a:t>
                </a:r>
              </a:p>
              <a:p>
                <a:pPr>
                  <a:lnSpc>
                    <a:spcPct val="130000"/>
                  </a:lnSpc>
                </a:pPr>
                <a:endParaRPr lang="en-US" sz="1000" b="1">
                  <a:solidFill>
                    <a:srgbClr val="023553"/>
                  </a:solidFill>
                  <a:latin typeface="Arial"/>
                  <a:cs typeface="Arial"/>
                </a:endParaRPr>
              </a:p>
              <a:p>
                <a:r>
                  <a:rPr lang="en-US" sz="700" b="1">
                    <a:solidFill>
                      <a:srgbClr val="023553"/>
                    </a:solidFill>
                    <a:latin typeface="Arial"/>
                    <a:cs typeface="Arial"/>
                  </a:rPr>
                  <a:t>                        </a:t>
                </a:r>
                <a:r>
                  <a:rPr lang="en-US" sz="1100">
                    <a:solidFill>
                      <a:srgbClr val="023553"/>
                    </a:solidFill>
                    <a:latin typeface="Arial"/>
                    <a:cs typeface="Arial"/>
                  </a:rPr>
                  <a:t>Some Challenges</a:t>
                </a:r>
                <a:endParaRPr lang="en-US" sz="2000">
                  <a:solidFill>
                    <a:srgbClr val="023553"/>
                  </a:solidFill>
                  <a:latin typeface="Arial"/>
                  <a:cs typeface="Arial"/>
                </a:endParaRPr>
              </a:p>
            </p:txBody>
          </p:sp>
        </p:grpSp>
        <p:grpSp>
          <p:nvGrpSpPr>
            <p:cNvPr id="7" name="Group 6"/>
            <p:cNvGrpSpPr/>
            <p:nvPr/>
          </p:nvGrpSpPr>
          <p:grpSpPr>
            <a:xfrm>
              <a:off x="3324396" y="5322464"/>
              <a:ext cx="2517101" cy="1023667"/>
              <a:chOff x="3324396" y="5322464"/>
              <a:chExt cx="2517101" cy="1023667"/>
            </a:xfrm>
          </p:grpSpPr>
          <p:sp>
            <p:nvSpPr>
              <p:cNvPr id="18" name="Rectangle 17">
                <a:extLst>
                  <a:ext uri="{FF2B5EF4-FFF2-40B4-BE49-F238E27FC236}">
                    <a16:creationId xmlns:a16="http://schemas.microsoft.com/office/drawing/2014/main" id="{BB155533-2B77-4018-A172-10E7606C5B56}"/>
                  </a:ext>
                </a:extLst>
              </p:cNvPr>
              <p:cNvSpPr/>
              <p:nvPr/>
            </p:nvSpPr>
            <p:spPr>
              <a:xfrm>
                <a:off x="3324396" y="5343498"/>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BB155533-2B77-4018-A172-10E7606C5B56}"/>
                  </a:ext>
                </a:extLst>
              </p:cNvPr>
              <p:cNvSpPr/>
              <p:nvPr/>
            </p:nvSpPr>
            <p:spPr>
              <a:xfrm>
                <a:off x="3324396" y="53434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ubtitle 2"/>
              <p:cNvSpPr txBox="1">
                <a:spLocks/>
              </p:cNvSpPr>
              <p:nvPr/>
            </p:nvSpPr>
            <p:spPr>
              <a:xfrm>
                <a:off x="3324396" y="5322464"/>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Project Maintenance</a:t>
                </a:r>
              </a:p>
              <a:p>
                <a:pPr>
                  <a:lnSpc>
                    <a:spcPct val="130000"/>
                  </a:lnSpc>
                </a:pPr>
                <a:endParaRPr lang="en-US" sz="650" b="1">
                  <a:solidFill>
                    <a:srgbClr val="023553"/>
                  </a:solidFill>
                  <a:latin typeface="Arial"/>
                  <a:cs typeface="Arial"/>
                </a:endParaRPr>
              </a:p>
              <a:p>
                <a:pPr>
                  <a:lnSpc>
                    <a:spcPct val="130000"/>
                  </a:lnSpc>
                </a:pPr>
                <a:endParaRPr lang="en-US" sz="200" b="1">
                  <a:solidFill>
                    <a:srgbClr val="023553"/>
                  </a:solidFill>
                  <a:latin typeface="Arial"/>
                  <a:cs typeface="Arial"/>
                </a:endParaRPr>
              </a:p>
              <a:p>
                <a:pPr algn="l"/>
                <a:r>
                  <a:rPr lang="en-US" sz="1200">
                    <a:solidFill>
                      <a:srgbClr val="023553"/>
                    </a:solidFill>
                    <a:latin typeface="Arial"/>
                    <a:cs typeface="Arial"/>
                  </a:rPr>
                  <a:t>                      </a:t>
                </a:r>
                <a:r>
                  <a:rPr lang="en-US" sz="1100">
                    <a:solidFill>
                      <a:srgbClr val="023553"/>
                    </a:solidFill>
                    <a:latin typeface="Arial"/>
                    <a:cs typeface="Arial"/>
                  </a:rPr>
                  <a:t>Low/None</a:t>
                </a:r>
              </a:p>
              <a:p>
                <a:pPr algn="l"/>
                <a:endParaRPr lang="en-US" sz="800" b="1">
                  <a:solidFill>
                    <a:srgbClr val="023553"/>
                  </a:solidFill>
                  <a:latin typeface="Arial"/>
                  <a:cs typeface="Arial"/>
                </a:endParaRPr>
              </a:p>
              <a:p>
                <a:pPr algn="l">
                  <a:lnSpc>
                    <a:spcPct val="130000"/>
                  </a:lnSpc>
                </a:pPr>
                <a:endParaRPr lang="en-US" sz="500">
                  <a:solidFill>
                    <a:srgbClr val="FFFFFF"/>
                  </a:solidFill>
                  <a:latin typeface="Arial"/>
                  <a:cs typeface="Arial"/>
                </a:endParaRPr>
              </a:p>
            </p:txBody>
          </p:sp>
          <p:pic>
            <p:nvPicPr>
              <p:cNvPr id="43" name="Picture 42"/>
              <p:cNvPicPr>
                <a:picLocks noChangeAspect="1"/>
              </p:cNvPicPr>
              <p:nvPr/>
            </p:nvPicPr>
            <p:blipFill>
              <a:blip r:embed="rId6"/>
              <a:stretch>
                <a:fillRect/>
              </a:stretch>
            </p:blipFill>
            <p:spPr>
              <a:xfrm>
                <a:off x="3536977" y="5752861"/>
                <a:ext cx="711286" cy="449533"/>
              </a:xfrm>
              <a:prstGeom prst="rect">
                <a:avLst/>
              </a:prstGeom>
            </p:spPr>
          </p:pic>
        </p:grpSp>
      </p:grpSp>
      <p:pic>
        <p:nvPicPr>
          <p:cNvPr id="42" name="Picture 41" descr="A picture containing outdoor&#10;&#10;Description automatically generated">
            <a:extLst>
              <a:ext uri="{FF2B5EF4-FFF2-40B4-BE49-F238E27FC236}">
                <a16:creationId xmlns:a16="http://schemas.microsoft.com/office/drawing/2014/main" id="{02B92DF6-31C9-410C-9C73-3D64D9F103E7}"/>
              </a:ext>
            </a:extLst>
          </p:cNvPr>
          <p:cNvPicPr>
            <a:picLocks noChangeAspect="1"/>
          </p:cNvPicPr>
          <p:nvPr/>
        </p:nvPicPr>
        <p:blipFill rotWithShape="1">
          <a:blip r:embed="rId7"/>
          <a:srcRect l="34158"/>
          <a:stretch/>
        </p:blipFill>
        <p:spPr>
          <a:xfrm>
            <a:off x="654994" y="1399916"/>
            <a:ext cx="3917005" cy="2974551"/>
          </a:xfrm>
          <a:prstGeom prst="rect">
            <a:avLst/>
          </a:prstGeom>
        </p:spPr>
      </p:pic>
      <p:pic>
        <p:nvPicPr>
          <p:cNvPr id="9" name="Graphic 8">
            <a:extLst>
              <a:ext uri="{FF2B5EF4-FFF2-40B4-BE49-F238E27FC236}">
                <a16:creationId xmlns:a16="http://schemas.microsoft.com/office/drawing/2014/main" id="{784D1777-BC8A-4B05-965B-2099D2E806C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5815" t="21707" r="15110" b="27190"/>
          <a:stretch/>
        </p:blipFill>
        <p:spPr>
          <a:xfrm>
            <a:off x="5076685" y="5000434"/>
            <a:ext cx="538279" cy="301743"/>
          </a:xfrm>
          <a:prstGeom prst="rect">
            <a:avLst/>
          </a:prstGeom>
        </p:spPr>
      </p:pic>
      <p:pic>
        <p:nvPicPr>
          <p:cNvPr id="11" name="Graphic 10">
            <a:extLst>
              <a:ext uri="{FF2B5EF4-FFF2-40B4-BE49-F238E27FC236}">
                <a16:creationId xmlns:a16="http://schemas.microsoft.com/office/drawing/2014/main" id="{250BC8E4-A261-461A-9033-440DEFA999D5}"/>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26388" t="15582" r="26220" b="20484"/>
          <a:stretch/>
        </p:blipFill>
        <p:spPr>
          <a:xfrm>
            <a:off x="841401" y="4846250"/>
            <a:ext cx="526972" cy="538663"/>
          </a:xfrm>
          <a:prstGeom prst="rect">
            <a:avLst/>
          </a:prstGeom>
        </p:spPr>
      </p:pic>
      <p:pic>
        <p:nvPicPr>
          <p:cNvPr id="13" name="Graphic 12">
            <a:extLst>
              <a:ext uri="{FF2B5EF4-FFF2-40B4-BE49-F238E27FC236}">
                <a16:creationId xmlns:a16="http://schemas.microsoft.com/office/drawing/2014/main" id="{70EA4FBC-174A-49C5-BE25-6D47DC0613E3}"/>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27445" t="27622" r="26658" b="28764"/>
          <a:stretch/>
        </p:blipFill>
        <p:spPr>
          <a:xfrm>
            <a:off x="789065" y="5881035"/>
            <a:ext cx="579308" cy="417111"/>
          </a:xfrm>
          <a:prstGeom prst="rect">
            <a:avLst/>
          </a:prstGeom>
        </p:spPr>
      </p:pic>
      <p:pic>
        <p:nvPicPr>
          <p:cNvPr id="10" name="Graphic 9">
            <a:extLst>
              <a:ext uri="{FF2B5EF4-FFF2-40B4-BE49-F238E27FC236}">
                <a16:creationId xmlns:a16="http://schemas.microsoft.com/office/drawing/2014/main" id="{CF1CD932-A571-0B92-9B3A-3695A50A54D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53814" y="5552767"/>
            <a:ext cx="1565470" cy="436875"/>
          </a:xfrm>
          <a:prstGeom prst="rect">
            <a:avLst/>
          </a:prstGeom>
        </p:spPr>
      </p:pic>
    </p:spTree>
    <p:extLst>
      <p:ext uri="{BB962C8B-B14F-4D97-AF65-F5344CB8AC3E}">
        <p14:creationId xmlns:p14="http://schemas.microsoft.com/office/powerpoint/2010/main" val="323001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73190" y="2057953"/>
            <a:ext cx="4543227" cy="228544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 SNAPSHOT</a:t>
              </a:r>
            </a:p>
            <a:p>
              <a:pPr algn="l">
                <a:lnSpc>
                  <a:spcPct val="60000"/>
                </a:lnSpc>
              </a:pPr>
              <a:r>
                <a:rPr lang="en-US" sz="2800" b="1">
                  <a:solidFill>
                    <a:srgbClr val="007786"/>
                  </a:solidFill>
                  <a:latin typeface="Arial"/>
                  <a:cs typeface="Arial"/>
                </a:rPr>
                <a:t>VERSION #2</a:t>
              </a:r>
            </a:p>
            <a:p>
              <a:pPr algn="l">
                <a:lnSpc>
                  <a:spcPct val="60000"/>
                </a:lnSpc>
              </a:pPr>
              <a:endParaRPr lang="en-US" sz="2800" b="1">
                <a:solidFill>
                  <a:srgbClr val="007786"/>
                </a:solidFill>
                <a:latin typeface="Arial"/>
                <a:cs typeface="Arial"/>
              </a:endParaRPr>
            </a:p>
            <a:p>
              <a:pPr algn="l">
                <a:lnSpc>
                  <a:spcPct val="60000"/>
                </a:lnSpc>
              </a:pPr>
              <a:r>
                <a:rPr lang="en-US" sz="2800" b="1">
                  <a:solidFill>
                    <a:srgbClr val="007786"/>
                  </a:solidFill>
                  <a:latin typeface="Arial"/>
                  <a:cs typeface="Arial"/>
                </a:rPr>
                <a:t>FIVE-PAGE DETAILED</a:t>
              </a:r>
            </a:p>
            <a:p>
              <a:pPr algn="l">
                <a:lnSpc>
                  <a:spcPct val="60000"/>
                </a:lnSpc>
              </a:pPr>
              <a:r>
                <a:rPr lang="en-US" sz="2800" b="1">
                  <a:solidFill>
                    <a:srgbClr val="007786"/>
                  </a:solidFill>
                  <a:latin typeface="Arial"/>
                  <a:cs typeface="Arial"/>
                </a:rPr>
                <a:t>PROJECT OVERVIEW</a:t>
              </a:r>
            </a:p>
            <a:p>
              <a:pPr algn="l">
                <a:lnSpc>
                  <a:spcPct val="60000"/>
                </a:lnSpc>
              </a:pPr>
              <a:endParaRPr lang="en-US" sz="140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616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516834" y="300670"/>
            <a:ext cx="8432800" cy="1418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rgbClr val="173647"/>
                </a:solidFill>
                <a:latin typeface="Arial"/>
                <a:cs typeface="Arial"/>
              </a:rPr>
              <a:t>Michigan State University</a:t>
            </a:r>
            <a:br>
              <a:rPr lang="en-US" sz="3600" b="1">
                <a:solidFill>
                  <a:srgbClr val="173647"/>
                </a:solidFill>
                <a:latin typeface="Arial"/>
                <a:cs typeface="Arial"/>
              </a:rPr>
            </a:br>
            <a:r>
              <a:rPr lang="en-US" sz="3600" b="1">
                <a:solidFill>
                  <a:srgbClr val="173647"/>
                </a:solidFill>
                <a:latin typeface="Arial"/>
                <a:cs typeface="Arial"/>
              </a:rPr>
              <a:t>Solar Carport PPA</a:t>
            </a:r>
            <a:endParaRPr lang="en-US" sz="3500" b="1">
              <a:solidFill>
                <a:srgbClr val="173647"/>
              </a:solidFill>
              <a:latin typeface="Arial"/>
              <a:cs typeface="Arial"/>
            </a:endParaRPr>
          </a:p>
        </p:txBody>
      </p:sp>
      <p:pic>
        <p:nvPicPr>
          <p:cNvPr id="3" name="Picture 2" descr="A picture containing outdoor&#10;&#10;Description automatically generated">
            <a:extLst>
              <a:ext uri="{FF2B5EF4-FFF2-40B4-BE49-F238E27FC236}">
                <a16:creationId xmlns:a16="http://schemas.microsoft.com/office/drawing/2014/main" id="{B6AFEAA4-1A5E-49FB-BDCB-DB230B9FD750}"/>
              </a:ext>
            </a:extLst>
          </p:cNvPr>
          <p:cNvPicPr>
            <a:picLocks noChangeAspect="1"/>
          </p:cNvPicPr>
          <p:nvPr/>
        </p:nvPicPr>
        <p:blipFill rotWithShape="1">
          <a:blip r:embed="rId2"/>
          <a:srcRect l="12032"/>
          <a:stretch/>
        </p:blipFill>
        <p:spPr>
          <a:xfrm>
            <a:off x="355600" y="2497349"/>
            <a:ext cx="5350499" cy="3041176"/>
          </a:xfrm>
          <a:prstGeom prst="rect">
            <a:avLst/>
          </a:prstGeom>
        </p:spPr>
      </p:pic>
      <p:grpSp>
        <p:nvGrpSpPr>
          <p:cNvPr id="8" name="Group 7">
            <a:extLst>
              <a:ext uri="{FF2B5EF4-FFF2-40B4-BE49-F238E27FC236}">
                <a16:creationId xmlns:a16="http://schemas.microsoft.com/office/drawing/2014/main" id="{481BBE0E-F87F-44B0-9E02-056E6AAB1D14}"/>
              </a:ext>
            </a:extLst>
          </p:cNvPr>
          <p:cNvGrpSpPr/>
          <p:nvPr/>
        </p:nvGrpSpPr>
        <p:grpSpPr>
          <a:xfrm>
            <a:off x="6072700" y="2715327"/>
            <a:ext cx="2701579" cy="2499539"/>
            <a:chOff x="6072700" y="2715327"/>
            <a:chExt cx="2701579" cy="2499539"/>
          </a:xfrm>
        </p:grpSpPr>
        <p:pic>
          <p:nvPicPr>
            <p:cNvPr id="50" name="Picture 49"/>
            <p:cNvPicPr>
              <a:picLocks noChangeAspect="1"/>
            </p:cNvPicPr>
            <p:nvPr/>
          </p:nvPicPr>
          <p:blipFill>
            <a:blip r:embed="rId3"/>
            <a:stretch>
              <a:fillRect/>
            </a:stretch>
          </p:blipFill>
          <p:spPr>
            <a:xfrm>
              <a:off x="6268828" y="4803127"/>
              <a:ext cx="2309322" cy="411739"/>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2BFE6C2F-B631-4E3D-BE3F-0D2DD09F3F26}"/>
                </a:ext>
              </a:extLst>
            </p:cNvPr>
            <p:cNvPicPr>
              <a:picLocks noChangeAspect="1"/>
            </p:cNvPicPr>
            <p:nvPr/>
          </p:nvPicPr>
          <p:blipFill>
            <a:blip r:embed="rId4"/>
            <a:stretch>
              <a:fillRect/>
            </a:stretch>
          </p:blipFill>
          <p:spPr>
            <a:xfrm>
              <a:off x="6072700" y="2715327"/>
              <a:ext cx="2701579" cy="900526"/>
            </a:xfrm>
            <a:prstGeom prst="rect">
              <a:avLst/>
            </a:prstGeom>
          </p:spPr>
        </p:pic>
      </p:grpSp>
      <p:pic>
        <p:nvPicPr>
          <p:cNvPr id="2" name="Graphic 1">
            <a:extLst>
              <a:ext uri="{FF2B5EF4-FFF2-40B4-BE49-F238E27FC236}">
                <a16:creationId xmlns:a16="http://schemas.microsoft.com/office/drawing/2014/main" id="{10DF458D-8802-26BD-96E3-AFD4A7137C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68828" y="3991052"/>
            <a:ext cx="1565470" cy="436875"/>
          </a:xfrm>
          <a:prstGeom prst="rect">
            <a:avLst/>
          </a:prstGeom>
        </p:spPr>
      </p:pic>
    </p:spTree>
    <p:extLst>
      <p:ext uri="{BB962C8B-B14F-4D97-AF65-F5344CB8AC3E}">
        <p14:creationId xmlns:p14="http://schemas.microsoft.com/office/powerpoint/2010/main" val="102331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6833615" y="766714"/>
            <a:ext cx="1536098" cy="273878"/>
          </a:xfrm>
          <a:prstGeom prst="rect">
            <a:avLst/>
          </a:prstGeom>
        </p:spPr>
      </p:pic>
      <p:sp>
        <p:nvSpPr>
          <p:cNvPr id="3" name="Rectangle 2"/>
          <p:cNvSpPr/>
          <p:nvPr/>
        </p:nvSpPr>
        <p:spPr>
          <a:xfrm>
            <a:off x="664878" y="1583301"/>
            <a:ext cx="8005635" cy="2462213"/>
          </a:xfrm>
          <a:prstGeom prst="rect">
            <a:avLst/>
          </a:prstGeom>
        </p:spPr>
        <p:txBody>
          <a:bodyPr wrap="square">
            <a:spAutoFit/>
          </a:bodyPr>
          <a:lstStyle/>
          <a:p>
            <a:pPr marR="0" lvl="0">
              <a:spcBef>
                <a:spcPts val="0"/>
              </a:spcBef>
              <a:spcAft>
                <a:spcPts val="0"/>
              </a:spcAft>
              <a:buSzPts val="1000"/>
              <a:tabLst>
                <a:tab pos="457200" algn="l"/>
              </a:tabLst>
            </a:pPr>
            <a:r>
              <a:rPr lang="en-US" sz="1400" dirty="0">
                <a:latin typeface="Arial" panose="020B0604020202020204" pitchFamily="34" charset="0"/>
                <a:cs typeface="Arial" panose="020B0604020202020204" pitchFamily="34" charset="0"/>
              </a:rPr>
              <a:t>Michigan State University (MSU), assisted by CustomerFirst Renewables (CFR), competitively sourced proposals to cover major parking areas on campus with solar carports. As a result, MSU </a:t>
            </a:r>
            <a:r>
              <a:rPr lang="en-US" sz="1400" b="0" i="0" dirty="0">
                <a:effectLst/>
                <a:latin typeface="Arial" panose="020B0604020202020204" pitchFamily="34" charset="0"/>
                <a:cs typeface="Arial" panose="020B0604020202020204" pitchFamily="34" charset="0"/>
              </a:rPr>
              <a:t>entered into a 25-year Power Purchase Agreement (PPA) with </a:t>
            </a:r>
            <a:r>
              <a:rPr lang="en-US" sz="1400" b="0" i="0" dirty="0" err="1">
                <a:effectLst/>
                <a:latin typeface="Arial" panose="020B0604020202020204" pitchFamily="34" charset="0"/>
                <a:cs typeface="Arial" panose="020B0604020202020204" pitchFamily="34" charset="0"/>
              </a:rPr>
              <a:t>Inovateus</a:t>
            </a:r>
            <a:r>
              <a:rPr lang="en-US" sz="1400" b="0" i="0" dirty="0">
                <a:effectLst/>
                <a:latin typeface="Arial" panose="020B0604020202020204" pitchFamily="34" charset="0"/>
                <a:cs typeface="Arial" panose="020B0604020202020204" pitchFamily="34" charset="0"/>
              </a:rPr>
              <a:t> Solar and Alterra </a:t>
            </a:r>
            <a:r>
              <a:rPr lang="en-US" sz="1400" dirty="0">
                <a:latin typeface="Arial" panose="020B0604020202020204" pitchFamily="34" charset="0"/>
                <a:cs typeface="Arial" panose="020B0604020202020204" pitchFamily="34" charset="0"/>
              </a:rPr>
              <a:t>Power</a:t>
            </a:r>
            <a:r>
              <a:rPr lang="en-US" sz="1400" b="0" i="0" dirty="0">
                <a:effectLst/>
                <a:latin typeface="Arial" panose="020B0604020202020204" pitchFamily="34" charset="0"/>
                <a:cs typeface="Arial" panose="020B0604020202020204" pitchFamily="34" charset="0"/>
              </a:rPr>
              <a:t>. </a:t>
            </a:r>
          </a:p>
          <a:p>
            <a:pPr marR="0" lvl="0">
              <a:spcBef>
                <a:spcPts val="0"/>
              </a:spcBef>
              <a:spcAft>
                <a:spcPts val="0"/>
              </a:spcAft>
              <a:buSzPts val="1000"/>
              <a:tabLst>
                <a:tab pos="457200" algn="l"/>
              </a:tabLst>
            </a:pPr>
            <a:endParaRPr lang="en-US" sz="1400" dirty="0">
              <a:latin typeface="Arial" panose="020B0604020202020204" pitchFamily="34" charset="0"/>
              <a:cs typeface="Arial" panose="020B0604020202020204" pitchFamily="34" charset="0"/>
            </a:endParaRPr>
          </a:p>
          <a:p>
            <a:pPr marR="0" lvl="0">
              <a:spcBef>
                <a:spcPts val="0"/>
              </a:spcBef>
              <a:spcAft>
                <a:spcPts val="0"/>
              </a:spcAft>
              <a:buSzPts val="1000"/>
              <a:tabLst>
                <a:tab pos="457200" algn="l"/>
              </a:tabLst>
            </a:pPr>
            <a:r>
              <a:rPr lang="en-US" sz="1400" b="0" i="0" dirty="0" err="1">
                <a:effectLst/>
                <a:latin typeface="Arial" panose="020B0604020202020204" pitchFamily="34" charset="0"/>
                <a:cs typeface="Arial" panose="020B0604020202020204" pitchFamily="34" charset="0"/>
              </a:rPr>
              <a:t>Inovateus</a:t>
            </a:r>
            <a:r>
              <a:rPr lang="en-US" sz="1400" b="0" i="0" dirty="0">
                <a:effectLst/>
                <a:latin typeface="Arial" panose="020B0604020202020204" pitchFamily="34" charset="0"/>
                <a:cs typeface="Arial" panose="020B0604020202020204" pitchFamily="34" charset="0"/>
              </a:rPr>
              <a:t> and Alterra constructed arrays on five large commuter </a:t>
            </a:r>
            <a:r>
              <a:rPr lang="en-US" sz="1400" dirty="0">
                <a:latin typeface="Arial" panose="020B0604020202020204" pitchFamily="34" charset="0"/>
                <a:cs typeface="Arial" panose="020B0604020202020204" pitchFamily="34" charset="0"/>
              </a:rPr>
              <a:t>parking lots covering a total of ~5,000 parking spaces. </a:t>
            </a:r>
            <a:r>
              <a:rPr lang="en-US" sz="1400" b="0" i="0" dirty="0">
                <a:effectLst/>
                <a:latin typeface="Arial" panose="020B0604020202020204" pitchFamily="34" charset="0"/>
                <a:cs typeface="Arial" panose="020B0604020202020204" pitchFamily="34" charset="0"/>
              </a:rPr>
              <a:t>39,960 solar panels will produce about 15,000 MWh/year, providing ~5 percent of the university’s electricity. The project </a:t>
            </a:r>
            <a:r>
              <a:rPr lang="en-US" sz="1400" dirty="0">
                <a:latin typeface="Arial" panose="020B0604020202020204" pitchFamily="34" charset="0"/>
                <a:cs typeface="Arial" panose="020B0604020202020204" pitchFamily="34" charset="0"/>
              </a:rPr>
              <a:t>provides 14% of MSU’s electric power consumption.</a:t>
            </a:r>
            <a:r>
              <a:rPr lang="en-US" sz="1400" b="0" i="0" dirty="0">
                <a:effectLst/>
                <a:latin typeface="Arial" panose="020B0604020202020204" pitchFamily="34" charset="0"/>
                <a:cs typeface="Arial" panose="020B0604020202020204" pitchFamily="34" charset="0"/>
              </a:rPr>
              <a:t> </a:t>
            </a:r>
          </a:p>
          <a:p>
            <a:pPr marR="0" lvl="0">
              <a:spcBef>
                <a:spcPts val="0"/>
              </a:spcBef>
              <a:spcAft>
                <a:spcPts val="0"/>
              </a:spcAft>
              <a:buSzPts val="1000"/>
              <a:tabLst>
                <a:tab pos="457200" algn="l"/>
              </a:tabLst>
            </a:pPr>
            <a:endParaRPr lang="en-US" sz="1400" dirty="0">
              <a:solidFill>
                <a:srgbClr val="151A22"/>
              </a:solidFill>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buSzPts val="1000"/>
              <a:tabLst>
                <a:tab pos="457200" algn="l"/>
              </a:tabLst>
            </a:pPr>
            <a:r>
              <a:rPr lang="en-US" sz="1400" dirty="0">
                <a:solidFill>
                  <a:srgbClr val="151A22"/>
                </a:solidFill>
                <a:latin typeface="Arial" panose="020B0604020202020204" pitchFamily="34" charset="0"/>
                <a:cs typeface="Arial" panose="020B0604020202020204" pitchFamily="34" charset="0"/>
              </a:rPr>
              <a:t>In addition to </a:t>
            </a:r>
            <a:r>
              <a:rPr lang="en-US" sz="1400" b="0" i="0" dirty="0">
                <a:solidFill>
                  <a:srgbClr val="151A22"/>
                </a:solidFill>
                <a:effectLst/>
                <a:latin typeface="Arial" panose="020B0604020202020204" pitchFamily="34" charset="0"/>
                <a:cs typeface="Arial" panose="020B0604020202020204" pitchFamily="34" charset="0"/>
              </a:rPr>
              <a:t>providing renewable power, the project offers engineering students the opportunity to study various solar technologies and their integration into a micro-grid.</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7" name="Group 6"/>
          <p:cNvGrpSpPr/>
          <p:nvPr/>
        </p:nvGrpSpPr>
        <p:grpSpPr>
          <a:xfrm>
            <a:off x="664878" y="596901"/>
            <a:ext cx="2229522" cy="97366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OVERVIEW</a:t>
              </a:r>
              <a:endParaRPr lang="en-US" sz="140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Logo&#10;&#10;Description automatically generated with medium confidence">
            <a:extLst>
              <a:ext uri="{FF2B5EF4-FFF2-40B4-BE49-F238E27FC236}">
                <a16:creationId xmlns:a16="http://schemas.microsoft.com/office/drawing/2014/main" id="{09F5D7B3-76F3-45A3-907C-21B03D96FFDB}"/>
              </a:ext>
            </a:extLst>
          </p:cNvPr>
          <p:cNvPicPr>
            <a:picLocks noChangeAspect="1"/>
          </p:cNvPicPr>
          <p:nvPr/>
        </p:nvPicPr>
        <p:blipFill>
          <a:blip r:embed="rId4"/>
          <a:stretch>
            <a:fillRect/>
          </a:stretch>
        </p:blipFill>
        <p:spPr>
          <a:xfrm>
            <a:off x="3288976" y="664864"/>
            <a:ext cx="1734059" cy="57802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BF9BBECC-4A11-49A3-85B6-6BE2FD075D73}"/>
              </a:ext>
            </a:extLst>
          </p:cNvPr>
          <p:cNvPicPr>
            <a:picLocks noChangeAspect="1"/>
          </p:cNvPicPr>
          <p:nvPr/>
        </p:nvPicPr>
        <p:blipFill>
          <a:blip r:embed="rId5"/>
          <a:stretch>
            <a:fillRect/>
          </a:stretch>
        </p:blipFill>
        <p:spPr>
          <a:xfrm>
            <a:off x="664878" y="4004441"/>
            <a:ext cx="7810652" cy="2343196"/>
          </a:xfrm>
          <a:prstGeom prst="rect">
            <a:avLst/>
          </a:prstGeom>
        </p:spPr>
      </p:pic>
      <p:pic>
        <p:nvPicPr>
          <p:cNvPr id="2" name="Graphic 1">
            <a:extLst>
              <a:ext uri="{FF2B5EF4-FFF2-40B4-BE49-F238E27FC236}">
                <a16:creationId xmlns:a16="http://schemas.microsoft.com/office/drawing/2014/main" id="{CE6B6FF8-5B42-945B-C74A-01B271C15E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23035" y="735436"/>
            <a:ext cx="1565470" cy="436875"/>
          </a:xfrm>
          <a:prstGeom prst="rect">
            <a:avLst/>
          </a:prstGeom>
        </p:spPr>
      </p:pic>
    </p:spTree>
    <p:extLst>
      <p:ext uri="{BB962C8B-B14F-4D97-AF65-F5344CB8AC3E}">
        <p14:creationId xmlns:p14="http://schemas.microsoft.com/office/powerpoint/2010/main" val="24032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58532" cy="2071789"/>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a:solidFill>
                  <a:schemeClr val="tx1"/>
                </a:solidFill>
                <a:latin typeface="Arial" panose="020B0604020202020204" pitchFamily="34" charset="0"/>
                <a:cs typeface="Arial" panose="020B0604020202020204" pitchFamily="34" charset="0"/>
              </a:rPr>
              <a:t>Buying electricity from these carport solar arrays is expected to </a:t>
            </a:r>
            <a:r>
              <a:rPr lang="en-US" b="1">
                <a:solidFill>
                  <a:schemeClr val="tx1"/>
                </a:solidFill>
                <a:latin typeface="Arial" panose="020B0604020202020204" pitchFamily="34" charset="0"/>
                <a:cs typeface="Arial" panose="020B0604020202020204" pitchFamily="34" charset="0"/>
              </a:rPr>
              <a:t>save MSU about </a:t>
            </a:r>
            <a:r>
              <a:rPr lang="en-US" sz="1800" b="1" i="0">
                <a:solidFill>
                  <a:schemeClr val="tx1"/>
                </a:solidFill>
                <a:effectLst/>
                <a:latin typeface="Arial" panose="020B0604020202020204" pitchFamily="34" charset="0"/>
                <a:cs typeface="Arial" panose="020B0604020202020204" pitchFamily="34" charset="0"/>
              </a:rPr>
              <a:t>$10 million </a:t>
            </a:r>
            <a:r>
              <a:rPr lang="en-US" sz="1800" i="0">
                <a:solidFill>
                  <a:schemeClr val="tx1"/>
                </a:solidFill>
                <a:effectLst/>
                <a:latin typeface="Arial" panose="020B0604020202020204" pitchFamily="34" charset="0"/>
                <a:cs typeface="Arial" panose="020B0604020202020204" pitchFamily="34" charset="0"/>
              </a:rPr>
              <a:t>in electricity costs over the 25-year project lifetime.</a:t>
            </a:r>
          </a:p>
        </p:txBody>
      </p:sp>
      <p:grpSp>
        <p:nvGrpSpPr>
          <p:cNvPr id="7" name="Group 6"/>
          <p:cNvGrpSpPr/>
          <p:nvPr/>
        </p:nvGrpSpPr>
        <p:grpSpPr>
          <a:xfrm>
            <a:off x="3001445" y="624361"/>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58532" cy="2386901"/>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b="0" i="0">
                  <a:solidFill>
                    <a:srgbClr val="151A22"/>
                  </a:solidFill>
                  <a:effectLst/>
                  <a:latin typeface="Arial" panose="020B0604020202020204" pitchFamily="34" charset="0"/>
                  <a:cs typeface="Arial" panose="020B0604020202020204" pitchFamily="34" charset="0"/>
                </a:rPr>
                <a:t>The solar carports are designed to deliver a peak power of </a:t>
              </a:r>
              <a:r>
                <a:rPr lang="en-US" b="1" i="0">
                  <a:solidFill>
                    <a:srgbClr val="151A22"/>
                  </a:solidFill>
                  <a:effectLst/>
                  <a:latin typeface="Arial" panose="020B0604020202020204" pitchFamily="34" charset="0"/>
                  <a:cs typeface="Arial" panose="020B0604020202020204" pitchFamily="34" charset="0"/>
                </a:rPr>
                <a:t>10.5 MW </a:t>
              </a:r>
              <a:r>
                <a:rPr lang="en-US" b="0" i="0">
                  <a:solidFill>
                    <a:srgbClr val="151A22"/>
                  </a:solidFill>
                  <a:effectLst/>
                  <a:latin typeface="Arial" panose="020B0604020202020204" pitchFamily="34" charset="0"/>
                  <a:cs typeface="Arial" panose="020B0604020202020204" pitchFamily="34" charset="0"/>
                </a:rPr>
                <a:t>and </a:t>
              </a:r>
              <a:r>
                <a:rPr lang="en-US" b="1" i="0">
                  <a:solidFill>
                    <a:srgbClr val="151A22"/>
                  </a:solidFill>
                  <a:effectLst/>
                  <a:latin typeface="Arial" panose="020B0604020202020204" pitchFamily="34" charset="0"/>
                  <a:cs typeface="Arial" panose="020B0604020202020204" pitchFamily="34" charset="0"/>
                </a:rPr>
                <a:t>generate 15 million </a:t>
              </a:r>
              <a:r>
                <a:rPr lang="en-US" b="1" i="0" err="1">
                  <a:solidFill>
                    <a:srgbClr val="151A22"/>
                  </a:solidFill>
                  <a:effectLst/>
                  <a:latin typeface="Arial" panose="020B0604020202020204" pitchFamily="34" charset="0"/>
                  <a:cs typeface="Arial" panose="020B0604020202020204" pitchFamily="34" charset="0"/>
                </a:rPr>
                <a:t>KWh</a:t>
              </a:r>
              <a:r>
                <a:rPr lang="en-US" b="1" i="0">
                  <a:solidFill>
                    <a:srgbClr val="151A22"/>
                  </a:solidFill>
                  <a:effectLst/>
                  <a:latin typeface="Arial" panose="020B0604020202020204" pitchFamily="34" charset="0"/>
                  <a:cs typeface="Arial" panose="020B0604020202020204" pitchFamily="34" charset="0"/>
                </a:rPr>
                <a:t> per year</a:t>
              </a:r>
              <a:r>
                <a:rPr lang="en-US" b="0" i="0">
                  <a:solidFill>
                    <a:srgbClr val="151A22"/>
                  </a:solidFill>
                  <a:effectLst/>
                  <a:latin typeface="Arial" panose="020B0604020202020204" pitchFamily="34" charset="0"/>
                  <a:cs typeface="Arial" panose="020B0604020202020204" pitchFamily="34" charset="0"/>
                </a:rPr>
                <a:t>, which is enough to power approximately 1,800 Michigan homes. </a:t>
              </a:r>
              <a:endParaRPr lang="en-US">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GHG &amp; Environmental Impact</a:t>
              </a:r>
            </a:p>
            <a:p>
              <a:endParaRPr lang="en-US" sz="1600">
                <a:solidFill>
                  <a:srgbClr val="173647"/>
                </a:solidFill>
                <a:latin typeface="Arial"/>
                <a:cs typeface="Arial"/>
              </a:endParaRPr>
            </a:p>
            <a:p>
              <a:r>
                <a:rPr lang="en-US" sz="2000">
                  <a:solidFill>
                    <a:srgbClr val="173647"/>
                  </a:solidFill>
                  <a:latin typeface="Arial"/>
                  <a:cs typeface="Arial"/>
                </a:rPr>
                <a:t>     Moderate</a:t>
              </a:r>
            </a:p>
            <a:p>
              <a:pPr algn="l">
                <a:lnSpc>
                  <a:spcPct val="130000"/>
                </a:lnSpc>
              </a:pPr>
              <a:endParaRPr lang="en-US" sz="950">
                <a:solidFill>
                  <a:schemeClr val="tx1">
                    <a:lumMod val="50000"/>
                    <a:lumOff val="50000"/>
                  </a:schemeClr>
                </a:solidFill>
                <a:latin typeface="Arial"/>
                <a:cs typeface="Arial"/>
              </a:endParaRPr>
            </a:p>
            <a:p>
              <a:pPr algn="l">
                <a:lnSpc>
                  <a:spcPct val="130000"/>
                </a:lnSpc>
              </a:pPr>
              <a:endParaRPr lang="en-US" sz="1100">
                <a:solidFill>
                  <a:schemeClr val="tx1">
                    <a:lumMod val="50000"/>
                    <a:lumOff val="50000"/>
                  </a:schemeClr>
                </a:solidFill>
                <a:latin typeface="Arial"/>
                <a:cs typeface="Arial"/>
              </a:endParaRPr>
            </a:p>
          </p:txBody>
        </p:sp>
        <p:pic>
          <p:nvPicPr>
            <p:cNvPr id="82" name="Picture 81"/>
            <p:cNvPicPr>
              <a:picLocks noChangeAspect="1"/>
            </p:cNvPicPr>
            <p:nvPr/>
          </p:nvPicPr>
          <p:blipFill>
            <a:blip r:embed="rId2"/>
            <a:stretch>
              <a:fillRect/>
            </a:stretch>
          </p:blipFill>
          <p:spPr>
            <a:xfrm>
              <a:off x="2844577" y="1128415"/>
              <a:ext cx="623024" cy="716736"/>
            </a:xfrm>
            <a:prstGeom prst="rect">
              <a:avLst/>
            </a:prstGeom>
          </p:spPr>
        </p:pic>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IMPACT</a:t>
              </a:r>
              <a:endParaRPr lang="en-US" sz="140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Economic Impact &amp; Savings</a:t>
              </a:r>
            </a:p>
            <a:p>
              <a:pPr>
                <a:lnSpc>
                  <a:spcPct val="130000"/>
                </a:lnSpc>
              </a:pPr>
              <a:endParaRPr lang="en-US" sz="1200" b="1">
                <a:solidFill>
                  <a:srgbClr val="173647"/>
                </a:solidFill>
                <a:latin typeface="Arial"/>
                <a:cs typeface="Arial"/>
              </a:endParaRPr>
            </a:p>
            <a:p>
              <a:pPr>
                <a:lnSpc>
                  <a:spcPct val="90000"/>
                </a:lnSpc>
              </a:pPr>
              <a:r>
                <a:rPr lang="en-US" sz="2000">
                  <a:solidFill>
                    <a:srgbClr val="173647"/>
                  </a:solidFill>
                  <a:latin typeface="Arial"/>
                  <a:cs typeface="Arial"/>
                </a:rPr>
                <a:t>     	      Net Savings</a:t>
              </a:r>
            </a:p>
            <a:p>
              <a:pPr algn="l">
                <a:lnSpc>
                  <a:spcPct val="130000"/>
                </a:lnSpc>
              </a:pPr>
              <a:endParaRPr lang="en-US" sz="1200" b="1">
                <a:solidFill>
                  <a:srgbClr val="173647"/>
                </a:solidFill>
                <a:latin typeface="Arial"/>
                <a:cs typeface="Arial"/>
              </a:endParaRPr>
            </a:p>
            <a:p>
              <a:pPr algn="l">
                <a:lnSpc>
                  <a:spcPct val="130000"/>
                </a:lnSpc>
              </a:pPr>
              <a:endParaRPr lang="en-US" sz="60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39"/>
          <p:cNvPicPr>
            <a:picLocks noChangeAspect="1"/>
          </p:cNvPicPr>
          <p:nvPr/>
        </p:nvPicPr>
        <p:blipFill>
          <a:blip r:embed="rId3"/>
          <a:stretch>
            <a:fillRect/>
          </a:stretch>
        </p:blipFill>
        <p:spPr>
          <a:xfrm>
            <a:off x="6173573" y="1212703"/>
            <a:ext cx="622643" cy="546711"/>
          </a:xfrm>
          <a:prstGeom prst="rect">
            <a:avLst/>
          </a:prstGeom>
        </p:spPr>
      </p:pic>
      <p:grpSp>
        <p:nvGrpSpPr>
          <p:cNvPr id="22" name="Group 21">
            <a:extLst>
              <a:ext uri="{FF2B5EF4-FFF2-40B4-BE49-F238E27FC236}">
                <a16:creationId xmlns:a16="http://schemas.microsoft.com/office/drawing/2014/main" id="{D36E38CC-79CC-4105-9CAF-1C6891374F7E}"/>
              </a:ext>
            </a:extLst>
          </p:cNvPr>
          <p:cNvGrpSpPr/>
          <p:nvPr/>
        </p:nvGrpSpPr>
        <p:grpSpPr>
          <a:xfrm>
            <a:off x="169318" y="2544740"/>
            <a:ext cx="2701579" cy="2499539"/>
            <a:chOff x="6072700" y="2715327"/>
            <a:chExt cx="2701579" cy="2499539"/>
          </a:xfrm>
        </p:grpSpPr>
        <p:pic>
          <p:nvPicPr>
            <p:cNvPr id="28" name="Picture 27">
              <a:extLst>
                <a:ext uri="{FF2B5EF4-FFF2-40B4-BE49-F238E27FC236}">
                  <a16:creationId xmlns:a16="http://schemas.microsoft.com/office/drawing/2014/main" id="{440F9E2E-70E4-4E8C-A7B7-29DD6F6589C7}"/>
                </a:ext>
              </a:extLst>
            </p:cNvPr>
            <p:cNvPicPr>
              <a:picLocks noChangeAspect="1"/>
            </p:cNvPicPr>
            <p:nvPr/>
          </p:nvPicPr>
          <p:blipFill>
            <a:blip r:embed="rId4"/>
            <a:stretch>
              <a:fillRect/>
            </a:stretch>
          </p:blipFill>
          <p:spPr>
            <a:xfrm>
              <a:off x="6268828" y="4803127"/>
              <a:ext cx="2309322" cy="411739"/>
            </a:xfrm>
            <a:prstGeom prst="rect">
              <a:avLst/>
            </a:prstGeom>
          </p:spPr>
        </p:pic>
        <p:pic>
          <p:nvPicPr>
            <p:cNvPr id="29" name="Picture 28" descr="Logo&#10;&#10;Description automatically generated with medium confidence">
              <a:extLst>
                <a:ext uri="{FF2B5EF4-FFF2-40B4-BE49-F238E27FC236}">
                  <a16:creationId xmlns:a16="http://schemas.microsoft.com/office/drawing/2014/main" id="{AA602EB7-E3AC-4193-A01A-FAAD8BB2EA9C}"/>
                </a:ext>
              </a:extLst>
            </p:cNvPr>
            <p:cNvPicPr>
              <a:picLocks noChangeAspect="1"/>
            </p:cNvPicPr>
            <p:nvPr/>
          </p:nvPicPr>
          <p:blipFill>
            <a:blip r:embed="rId5"/>
            <a:stretch>
              <a:fillRect/>
            </a:stretch>
          </p:blipFill>
          <p:spPr>
            <a:xfrm>
              <a:off x="6072700" y="2715327"/>
              <a:ext cx="2701579" cy="900526"/>
            </a:xfrm>
            <a:prstGeom prst="rect">
              <a:avLst/>
            </a:prstGeom>
          </p:spPr>
        </p:pic>
      </p:grpSp>
      <p:pic>
        <p:nvPicPr>
          <p:cNvPr id="2" name="Graphic 1">
            <a:extLst>
              <a:ext uri="{FF2B5EF4-FFF2-40B4-BE49-F238E27FC236}">
                <a16:creationId xmlns:a16="http://schemas.microsoft.com/office/drawing/2014/main" id="{55272208-3527-BA29-9F2F-687D609B12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530" y="3820465"/>
            <a:ext cx="1565470" cy="436875"/>
          </a:xfrm>
          <a:prstGeom prst="rect">
            <a:avLst/>
          </a:prstGeom>
        </p:spPr>
      </p:pic>
    </p:spTree>
    <p:extLst>
      <p:ext uri="{BB962C8B-B14F-4D97-AF65-F5344CB8AC3E}">
        <p14:creationId xmlns:p14="http://schemas.microsoft.com/office/powerpoint/2010/main" val="34843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0546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700" dirty="0">
                <a:solidFill>
                  <a:schemeClr val="tx1"/>
                </a:solidFill>
                <a:latin typeface="Arial" panose="020B0604020202020204" pitchFamily="34" charset="0"/>
                <a:cs typeface="Arial" panose="020B0604020202020204" pitchFamily="34" charset="0"/>
              </a:rPr>
              <a:t>Supported by CFR, MSU issued a competitive request for proposals (RFP) to solar developers, conducted a selection process, and shaped the project development process. Construction </a:t>
            </a:r>
            <a:r>
              <a:rPr lang="en-US" sz="1700" b="0" i="0" dirty="0">
                <a:solidFill>
                  <a:schemeClr val="tx1"/>
                </a:solidFill>
                <a:effectLst/>
                <a:latin typeface="Arial" panose="020B0604020202020204" pitchFamily="34" charset="0"/>
                <a:cs typeface="Arial" panose="020B0604020202020204" pitchFamily="34" charset="0"/>
              </a:rPr>
              <a:t>began in March 2017 and the project commenced operations in December 2017.</a:t>
            </a:r>
            <a:endParaRPr lang="en-US" sz="1700" dirty="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550" dirty="0">
                  <a:solidFill>
                    <a:schemeClr val="tx1"/>
                  </a:solidFill>
                  <a:latin typeface="Arial" panose="020B0604020202020204" pitchFamily="34" charset="0"/>
                  <a:cs typeface="Arial" panose="020B0604020202020204" pitchFamily="34" charset="0"/>
                </a:rPr>
                <a:t>While the innovative design of the solar carport conserves space and resources, research was required to meet structure and state height requirements, understand local tax incentives and safety considerations, allow for snow and ice removal, and account for wind load, water control, and erosion impacts. Additionally, construction had to adhere to a strict schedule to minimize disruption to parking lot users.</a:t>
              </a:r>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Project Feasibility</a:t>
              </a:r>
            </a:p>
            <a:p>
              <a:endParaRPr lang="en-US" sz="1000">
                <a:solidFill>
                  <a:srgbClr val="173647"/>
                </a:solidFill>
                <a:latin typeface="Arial"/>
                <a:cs typeface="Arial"/>
              </a:endParaRPr>
            </a:p>
            <a:p>
              <a:r>
                <a:rPr lang="en-US" sz="2000">
                  <a:solidFill>
                    <a:srgbClr val="173647"/>
                  </a:solidFill>
                  <a:latin typeface="Arial"/>
                  <a:cs typeface="Arial"/>
                </a:rPr>
                <a:t>         	     Some 			   Challenges</a:t>
              </a:r>
            </a:p>
            <a:p>
              <a:pPr algn="l">
                <a:lnSpc>
                  <a:spcPct val="130000"/>
                </a:lnSpc>
              </a:pPr>
              <a:endParaRPr lang="en-US" sz="1050">
                <a:solidFill>
                  <a:schemeClr val="tx1">
                    <a:lumMod val="75000"/>
                    <a:lumOff val="25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IMPACT</a:t>
              </a:r>
              <a:endParaRPr lang="en-US" sz="140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Timeline</a:t>
              </a:r>
            </a:p>
            <a:p>
              <a:pPr>
                <a:lnSpc>
                  <a:spcPct val="130000"/>
                </a:lnSpc>
              </a:pPr>
              <a:endParaRPr lang="en-US" sz="1700" b="1" dirty="0">
                <a:solidFill>
                  <a:srgbClr val="173647"/>
                </a:solidFill>
                <a:latin typeface="Arial"/>
                <a:cs typeface="Arial"/>
              </a:endParaRPr>
            </a:p>
            <a:p>
              <a:pPr>
                <a:lnSpc>
                  <a:spcPct val="90000"/>
                </a:lnSpc>
              </a:pPr>
              <a:r>
                <a:rPr lang="en-US" sz="2000" dirty="0">
                  <a:solidFill>
                    <a:srgbClr val="173647"/>
                  </a:solidFill>
                  <a:latin typeface="Arial"/>
                  <a:cs typeface="Arial"/>
                </a:rPr>
                <a:t>           1-2 Year</a:t>
              </a: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a:blip r:embed="rId2"/>
          <a:stretch>
            <a:fillRect/>
          </a:stretch>
        </p:blipFill>
        <p:spPr>
          <a:xfrm>
            <a:off x="6274486" y="1166815"/>
            <a:ext cx="590378" cy="685130"/>
          </a:xfrm>
          <a:prstGeom prst="rect">
            <a:avLst/>
          </a:prstGeom>
        </p:spPr>
      </p:pic>
      <p:pic>
        <p:nvPicPr>
          <p:cNvPr id="23" name="Graphic 22">
            <a:extLst>
              <a:ext uri="{FF2B5EF4-FFF2-40B4-BE49-F238E27FC236}">
                <a16:creationId xmlns:a16="http://schemas.microsoft.com/office/drawing/2014/main" id="{E0342165-0EDB-4A6D-A4F3-F9F952A0085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815" t="21707" r="15110" b="27190"/>
          <a:stretch/>
        </p:blipFill>
        <p:spPr>
          <a:xfrm>
            <a:off x="3222414" y="1302883"/>
            <a:ext cx="778447" cy="436374"/>
          </a:xfrm>
          <a:prstGeom prst="rect">
            <a:avLst/>
          </a:prstGeom>
        </p:spPr>
      </p:pic>
      <p:grpSp>
        <p:nvGrpSpPr>
          <p:cNvPr id="3" name="Group 2">
            <a:extLst>
              <a:ext uri="{FF2B5EF4-FFF2-40B4-BE49-F238E27FC236}">
                <a16:creationId xmlns:a16="http://schemas.microsoft.com/office/drawing/2014/main" id="{CA8B46DB-6975-99A3-1875-A061E0554765}"/>
              </a:ext>
            </a:extLst>
          </p:cNvPr>
          <p:cNvGrpSpPr/>
          <p:nvPr/>
        </p:nvGrpSpPr>
        <p:grpSpPr>
          <a:xfrm>
            <a:off x="169318" y="2544740"/>
            <a:ext cx="2701579" cy="2499539"/>
            <a:chOff x="6072700" y="2715327"/>
            <a:chExt cx="2701579" cy="2499539"/>
          </a:xfrm>
        </p:grpSpPr>
        <p:pic>
          <p:nvPicPr>
            <p:cNvPr id="4" name="Picture 3">
              <a:extLst>
                <a:ext uri="{FF2B5EF4-FFF2-40B4-BE49-F238E27FC236}">
                  <a16:creationId xmlns:a16="http://schemas.microsoft.com/office/drawing/2014/main" id="{A75FB12E-DB50-BF52-A489-D4E980F17A29}"/>
                </a:ext>
              </a:extLst>
            </p:cNvPr>
            <p:cNvPicPr>
              <a:picLocks noChangeAspect="1"/>
            </p:cNvPicPr>
            <p:nvPr/>
          </p:nvPicPr>
          <p:blipFill>
            <a:blip r:embed="rId5"/>
            <a:stretch>
              <a:fillRect/>
            </a:stretch>
          </p:blipFill>
          <p:spPr>
            <a:xfrm>
              <a:off x="6268828" y="4803127"/>
              <a:ext cx="2309322" cy="411739"/>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7105C506-411A-D83E-96A5-660D45C642AA}"/>
                </a:ext>
              </a:extLst>
            </p:cNvPr>
            <p:cNvPicPr>
              <a:picLocks noChangeAspect="1"/>
            </p:cNvPicPr>
            <p:nvPr/>
          </p:nvPicPr>
          <p:blipFill>
            <a:blip r:embed="rId6"/>
            <a:stretch>
              <a:fillRect/>
            </a:stretch>
          </p:blipFill>
          <p:spPr>
            <a:xfrm>
              <a:off x="6072700" y="2715327"/>
              <a:ext cx="2701579" cy="900526"/>
            </a:xfrm>
            <a:prstGeom prst="rect">
              <a:avLst/>
            </a:prstGeom>
          </p:spPr>
        </p:pic>
      </p:grpSp>
      <p:pic>
        <p:nvPicPr>
          <p:cNvPr id="6" name="Graphic 5">
            <a:extLst>
              <a:ext uri="{FF2B5EF4-FFF2-40B4-BE49-F238E27FC236}">
                <a16:creationId xmlns:a16="http://schemas.microsoft.com/office/drawing/2014/main" id="{36E8D157-DFEC-3FF8-A613-8E2127B207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7530" y="3820465"/>
            <a:ext cx="1565470" cy="436875"/>
          </a:xfrm>
          <a:prstGeom prst="rect">
            <a:avLst/>
          </a:prstGeom>
        </p:spPr>
      </p:pic>
    </p:spTree>
    <p:extLst>
      <p:ext uri="{BB962C8B-B14F-4D97-AF65-F5344CB8AC3E}">
        <p14:creationId xmlns:p14="http://schemas.microsoft.com/office/powerpoint/2010/main" val="351282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b="0" i="0">
                <a:solidFill>
                  <a:srgbClr val="393535"/>
                </a:solidFill>
                <a:effectLst/>
                <a:latin typeface="Arial" panose="020B0604020202020204" pitchFamily="34" charset="0"/>
                <a:cs typeface="Arial" panose="020B0604020202020204" pitchFamily="34" charset="0"/>
              </a:rPr>
              <a:t>Since construction, MSU’s project has received national recognition as the </a:t>
            </a:r>
            <a:r>
              <a:rPr lang="en-US" sz="1600" b="1" i="0">
                <a:solidFill>
                  <a:srgbClr val="393535"/>
                </a:solidFill>
                <a:effectLst/>
                <a:latin typeface="Arial" panose="020B0604020202020204" pitchFamily="34" charset="0"/>
                <a:cs typeface="Arial" panose="020B0604020202020204" pitchFamily="34" charset="0"/>
              </a:rPr>
              <a:t>largest carport solar array in North America</a:t>
            </a:r>
            <a:r>
              <a:rPr lang="en-US" sz="1600" b="0" i="0">
                <a:solidFill>
                  <a:srgbClr val="393535"/>
                </a:solidFill>
                <a:effectLst/>
                <a:latin typeface="Arial" panose="020B0604020202020204" pitchFamily="34" charset="0"/>
                <a:cs typeface="Arial" panose="020B0604020202020204" pitchFamily="34" charset="0"/>
              </a:rPr>
              <a:t>. In 2018, the project </a:t>
            </a:r>
            <a:r>
              <a:rPr lang="en-US" sz="1600" b="0" i="0">
                <a:solidFill>
                  <a:srgbClr val="151A22"/>
                </a:solidFill>
                <a:effectLst/>
                <a:latin typeface="Arial" panose="020B0604020202020204" pitchFamily="34" charset="0"/>
                <a:cs typeface="Arial" panose="020B0604020202020204" pitchFamily="34" charset="0"/>
              </a:rPr>
              <a:t>received an Innovative Project Award from the U.S. Green Building Council of West Michigan. The carports also </a:t>
            </a:r>
            <a:r>
              <a:rPr lang="en-US" sz="1600">
                <a:solidFill>
                  <a:srgbClr val="151A22"/>
                </a:solidFill>
                <a:latin typeface="Arial" panose="020B0604020202020204" pitchFamily="34" charset="0"/>
                <a:cs typeface="Arial" panose="020B0604020202020204" pitchFamily="34" charset="0"/>
              </a:rPr>
              <a:t>provide engineering students and faculty with teaching and research opportunities, as well as </a:t>
            </a:r>
            <a:r>
              <a:rPr lang="en-US" sz="1600" b="0" i="0">
                <a:solidFill>
                  <a:srgbClr val="151A22"/>
                </a:solidFill>
                <a:effectLst/>
                <a:latin typeface="Arial" panose="020B0604020202020204" pitchFamily="34" charset="0"/>
                <a:cs typeface="Arial" panose="020B0604020202020204" pitchFamily="34" charset="0"/>
              </a:rPr>
              <a:t>weather protection </a:t>
            </a:r>
            <a:r>
              <a:rPr lang="en-US" sz="1600">
                <a:solidFill>
                  <a:srgbClr val="151A22"/>
                </a:solidFill>
                <a:latin typeface="Arial" panose="020B0604020202020204" pitchFamily="34" charset="0"/>
                <a:cs typeface="Arial" panose="020B0604020202020204" pitchFamily="34" charset="0"/>
              </a:rPr>
              <a:t>for tailgaters during MSU football games.</a:t>
            </a:r>
            <a:endParaRPr lang="en-US" sz="1600">
              <a:latin typeface="Arial" panose="020B0604020202020204" pitchFamily="34" charset="0"/>
              <a:cs typeface="Arial" panose="020B0604020202020204" pitchFamily="34" charset="0"/>
            </a:endParaRPr>
          </a:p>
        </p:txBody>
      </p:sp>
      <p:grpSp>
        <p:nvGrpSpPr>
          <p:cNvPr id="7" name="Group 6"/>
          <p:cNvGrpSpPr/>
          <p:nvPr/>
        </p:nvGrpSpPr>
        <p:grpSpPr>
          <a:xfrm>
            <a:off x="2988745" y="590601"/>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37408"/>
              <a:ext cx="2658532" cy="3006870"/>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a:solidFill>
                    <a:schemeClr val="tx1"/>
                  </a:solidFill>
                  <a:latin typeface="Arial" panose="020B0604020202020204" pitchFamily="34" charset="0"/>
                  <a:cs typeface="Arial" panose="020B0604020202020204" pitchFamily="34" charset="0"/>
                </a:rPr>
                <a:t>While MSU provides the physical site for the project, it was built and is owned and operated by a third party. Through the PPA, MSU is responsible for purchasing the electricity generated by the arrays, whereas </a:t>
              </a:r>
              <a:r>
                <a:rPr lang="en-US" sz="1600" b="1">
                  <a:solidFill>
                    <a:schemeClr val="tx1"/>
                  </a:solidFill>
                  <a:latin typeface="Arial" panose="020B0604020202020204" pitchFamily="34" charset="0"/>
                  <a:cs typeface="Arial" panose="020B0604020202020204" pitchFamily="34" charset="0"/>
                </a:rPr>
                <a:t>the project owner is responsible for all operations and maintenance</a:t>
              </a:r>
              <a:r>
                <a:rPr lang="en-US" sz="1600">
                  <a:solidFill>
                    <a:schemeClr val="tx1"/>
                  </a:solidFill>
                  <a:latin typeface="Arial" panose="020B0604020202020204" pitchFamily="34" charset="0"/>
                  <a:cs typeface="Arial" panose="020B0604020202020204" pitchFamily="34" charset="0"/>
                </a:rPr>
                <a:t>.</a:t>
              </a:r>
              <a:endParaRPr lang="en-US" sz="1600"/>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Project Maintenance</a:t>
              </a:r>
            </a:p>
            <a:p>
              <a:pPr>
                <a:lnSpc>
                  <a:spcPct val="130000"/>
                </a:lnSpc>
              </a:pPr>
              <a:endParaRPr lang="en-US" sz="1600">
                <a:solidFill>
                  <a:srgbClr val="173647"/>
                </a:solidFill>
                <a:latin typeface="Arial"/>
                <a:cs typeface="Arial"/>
              </a:endParaRPr>
            </a:p>
            <a:p>
              <a:r>
                <a:rPr lang="en-US" sz="2000">
                  <a:solidFill>
                    <a:srgbClr val="173647"/>
                  </a:solidFill>
                  <a:latin typeface="Arial"/>
                  <a:cs typeface="Arial"/>
                </a:rPr>
                <a:t>              Low/None</a:t>
              </a:r>
            </a:p>
            <a:p>
              <a:pPr algn="l">
                <a:lnSpc>
                  <a:spcPct val="130000"/>
                </a:lnSpc>
              </a:pPr>
              <a:endParaRPr lang="en-US" sz="950">
                <a:solidFill>
                  <a:schemeClr val="tx1">
                    <a:lumMod val="50000"/>
                    <a:lumOff val="50000"/>
                  </a:schemeClr>
                </a:solidFill>
                <a:latin typeface="Arial"/>
                <a:cs typeface="Arial"/>
              </a:endParaRPr>
            </a:p>
            <a:p>
              <a:pPr algn="l">
                <a:lnSpc>
                  <a:spcPct val="130000"/>
                </a:lnSpc>
              </a:pPr>
              <a:endParaRPr lang="en-US" sz="1200">
                <a:solidFill>
                  <a:schemeClr val="tx1">
                    <a:lumMod val="50000"/>
                    <a:lumOff val="50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IMPACT</a:t>
              </a:r>
              <a:endParaRPr lang="en-US" sz="140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Publicity Impact</a:t>
              </a:r>
            </a:p>
            <a:p>
              <a:pPr>
                <a:lnSpc>
                  <a:spcPct val="130000"/>
                </a:lnSpc>
              </a:pPr>
              <a:endParaRPr lang="en-US" sz="1700" b="1">
                <a:solidFill>
                  <a:srgbClr val="173647"/>
                </a:solidFill>
                <a:latin typeface="Arial"/>
                <a:cs typeface="Arial"/>
              </a:endParaRPr>
            </a:p>
            <a:p>
              <a:pPr>
                <a:lnSpc>
                  <a:spcPct val="90000"/>
                </a:lnSpc>
              </a:pPr>
              <a:r>
                <a:rPr lang="en-US" sz="2000">
                  <a:solidFill>
                    <a:srgbClr val="173647"/>
                  </a:solidFill>
                  <a:latin typeface="Arial"/>
                  <a:cs typeface="Arial"/>
                </a:rPr>
                <a:t>                 Wow, </a:t>
              </a:r>
            </a:p>
            <a:p>
              <a:pPr>
                <a:lnSpc>
                  <a:spcPct val="90000"/>
                </a:lnSpc>
              </a:pPr>
              <a:r>
                <a:rPr lang="en-US" sz="1200">
                  <a:solidFill>
                    <a:srgbClr val="173647"/>
                  </a:solidFill>
                  <a:latin typeface="Arial"/>
                  <a:cs typeface="Arial"/>
                </a:rPr>
                <a:t>                          amazing project</a:t>
              </a:r>
            </a:p>
            <a:p>
              <a:pPr>
                <a:lnSpc>
                  <a:spcPct val="90000"/>
                </a:lnSpc>
              </a:pPr>
              <a:endParaRPr lang="en-US" sz="1200" b="1">
                <a:solidFill>
                  <a:srgbClr val="173647"/>
                </a:solidFill>
                <a:latin typeface="Arial"/>
                <a:cs typeface="Arial"/>
              </a:endParaRPr>
            </a:p>
            <a:p>
              <a:pPr algn="l">
                <a:lnSpc>
                  <a:spcPct val="130000"/>
                </a:lnSpc>
              </a:pPr>
              <a:endParaRPr lang="en-US" sz="500">
                <a:solidFill>
                  <a:schemeClr val="tx1">
                    <a:lumMod val="75000"/>
                    <a:lumOff val="25000"/>
                  </a:schemeClr>
                </a:solidFill>
                <a:latin typeface="Arial"/>
                <a:cs typeface="Arial"/>
              </a:endParaRPr>
            </a:p>
            <a:p>
              <a:pPr algn="l">
                <a:lnSpc>
                  <a:spcPct val="130000"/>
                </a:lnSpc>
              </a:pPr>
              <a:endParaRPr lang="en-US" sz="900">
                <a:solidFill>
                  <a:schemeClr val="tx1">
                    <a:lumMod val="75000"/>
                    <a:lumOff val="25000"/>
                  </a:schemeClr>
                </a:solidFill>
                <a:latin typeface="Arial"/>
                <a:cs typeface="Arial"/>
              </a:endParaRPr>
            </a:p>
            <a:p>
              <a:pPr algn="l">
                <a:lnSpc>
                  <a:spcPct val="130000"/>
                </a:lnSpc>
              </a:pPr>
              <a:endParaRPr lang="en-US" sz="110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3" name="Picture 32"/>
          <p:cNvPicPr>
            <a:picLocks noChangeAspect="1"/>
          </p:cNvPicPr>
          <p:nvPr/>
        </p:nvPicPr>
        <p:blipFill>
          <a:blip r:embed="rId2"/>
          <a:stretch>
            <a:fillRect/>
          </a:stretch>
        </p:blipFill>
        <p:spPr>
          <a:xfrm>
            <a:off x="3192554" y="1271666"/>
            <a:ext cx="802798" cy="507368"/>
          </a:xfrm>
          <a:prstGeom prst="rect">
            <a:avLst/>
          </a:prstGeom>
        </p:spPr>
      </p:pic>
      <p:pic>
        <p:nvPicPr>
          <p:cNvPr id="35" name="Picture 34"/>
          <p:cNvPicPr>
            <a:picLocks noChangeAspect="1"/>
          </p:cNvPicPr>
          <p:nvPr/>
        </p:nvPicPr>
        <p:blipFill>
          <a:blip r:embed="rId3"/>
          <a:stretch>
            <a:fillRect/>
          </a:stretch>
        </p:blipFill>
        <p:spPr>
          <a:xfrm>
            <a:off x="6096000" y="1455865"/>
            <a:ext cx="1036596" cy="325315"/>
          </a:xfrm>
          <a:prstGeom prst="rect">
            <a:avLst/>
          </a:prstGeom>
        </p:spPr>
      </p:pic>
      <p:grpSp>
        <p:nvGrpSpPr>
          <p:cNvPr id="2" name="Group 1">
            <a:extLst>
              <a:ext uri="{FF2B5EF4-FFF2-40B4-BE49-F238E27FC236}">
                <a16:creationId xmlns:a16="http://schemas.microsoft.com/office/drawing/2014/main" id="{DC2898C1-EDC3-F612-799F-B439EC4D729B}"/>
              </a:ext>
            </a:extLst>
          </p:cNvPr>
          <p:cNvGrpSpPr/>
          <p:nvPr/>
        </p:nvGrpSpPr>
        <p:grpSpPr>
          <a:xfrm>
            <a:off x="169318" y="2544740"/>
            <a:ext cx="2701579" cy="2499539"/>
            <a:chOff x="6072700" y="2715327"/>
            <a:chExt cx="2701579" cy="2499539"/>
          </a:xfrm>
        </p:grpSpPr>
        <p:pic>
          <p:nvPicPr>
            <p:cNvPr id="3" name="Picture 2">
              <a:extLst>
                <a:ext uri="{FF2B5EF4-FFF2-40B4-BE49-F238E27FC236}">
                  <a16:creationId xmlns:a16="http://schemas.microsoft.com/office/drawing/2014/main" id="{439F461B-AF6F-0E46-6842-EE0986A60537}"/>
                </a:ext>
              </a:extLst>
            </p:cNvPr>
            <p:cNvPicPr>
              <a:picLocks noChangeAspect="1"/>
            </p:cNvPicPr>
            <p:nvPr/>
          </p:nvPicPr>
          <p:blipFill>
            <a:blip r:embed="rId4"/>
            <a:stretch>
              <a:fillRect/>
            </a:stretch>
          </p:blipFill>
          <p:spPr>
            <a:xfrm>
              <a:off x="6268828" y="4803127"/>
              <a:ext cx="2309322" cy="411739"/>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7D1FE1B9-F851-4B35-EDFF-C89E3C3C696C}"/>
                </a:ext>
              </a:extLst>
            </p:cNvPr>
            <p:cNvPicPr>
              <a:picLocks noChangeAspect="1"/>
            </p:cNvPicPr>
            <p:nvPr/>
          </p:nvPicPr>
          <p:blipFill>
            <a:blip r:embed="rId5"/>
            <a:stretch>
              <a:fillRect/>
            </a:stretch>
          </p:blipFill>
          <p:spPr>
            <a:xfrm>
              <a:off x="6072700" y="2715327"/>
              <a:ext cx="2701579" cy="900526"/>
            </a:xfrm>
            <a:prstGeom prst="rect">
              <a:avLst/>
            </a:prstGeom>
          </p:spPr>
        </p:pic>
      </p:grpSp>
      <p:pic>
        <p:nvPicPr>
          <p:cNvPr id="5" name="Graphic 4">
            <a:extLst>
              <a:ext uri="{FF2B5EF4-FFF2-40B4-BE49-F238E27FC236}">
                <a16:creationId xmlns:a16="http://schemas.microsoft.com/office/drawing/2014/main" id="{A571648B-4FF2-5BB8-F12E-E314BAA125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530" y="3820465"/>
            <a:ext cx="1565470" cy="436875"/>
          </a:xfrm>
          <a:prstGeom prst="rect">
            <a:avLst/>
          </a:prstGeom>
        </p:spPr>
      </p:pic>
    </p:spTree>
    <p:extLst>
      <p:ext uri="{BB962C8B-B14F-4D97-AF65-F5344CB8AC3E}">
        <p14:creationId xmlns:p14="http://schemas.microsoft.com/office/powerpoint/2010/main" val="3350184516"/>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4495BF39B417428A35061CD5F87E39" ma:contentTypeVersion="19" ma:contentTypeDescription="Create a new document." ma:contentTypeScope="" ma:versionID="ced8684d6adc77fb5690557b411c4804">
  <xsd:schema xmlns:xsd="http://www.w3.org/2001/XMLSchema" xmlns:xs="http://www.w3.org/2001/XMLSchema" xmlns:p="http://schemas.microsoft.com/office/2006/metadata/properties" xmlns:ns2="37fcc624-c05e-483f-ae80-c2f91491d32e" xmlns:ns3="f597f484-563b-4202-a08e-1ea2d0beabb5" targetNamespace="http://schemas.microsoft.com/office/2006/metadata/properties" ma:root="true" ma:fieldsID="ce58d1b617a5524cf41ca224a1e35696" ns2:_="" ns3:_="">
    <xsd:import namespace="37fcc624-c05e-483f-ae80-c2f91491d32e"/>
    <xsd:import namespace="f597f484-563b-4202-a08e-1ea2d0beabb5"/>
    <xsd:element name="properties">
      <xsd:complexType>
        <xsd:sequence>
          <xsd:element name="documentManagement">
            <xsd:complexType>
              <xsd:all>
                <xsd:element ref="ns2:Date" minOccurs="0"/>
                <xsd:element ref="ns3:SharedWithUsers"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3:TaxKeywordTaxHTField"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cc624-c05e-483f-ae80-c2f91491d32e" elementFormDefault="qualified">
    <xsd:import namespace="http://schemas.microsoft.com/office/2006/documentManagement/types"/>
    <xsd:import namespace="http://schemas.microsoft.com/office/infopath/2007/PartnerControls"/>
    <xsd:element name="Date" ma:index="2" nillable="true" ma:displayName="Date" ma:format="DateOnly" ma:internalName="Date">
      <xsd:simpleType>
        <xsd:restriction base="dms:DateTime"/>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97f484-563b-4202-a08e-1ea2d0beabb5"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8" nillable="true" ma:displayName="Last Shared By User" ma:description="" ma:internalName="LastSharedByUser" ma:readOnly="true">
      <xsd:simpleType>
        <xsd:restriction base="dms:Note">
          <xsd:maxLength value="255"/>
        </xsd:restriction>
      </xsd:simpleType>
    </xsd:element>
    <xsd:element name="LastSharedByTime" ma:index="9" nillable="true" ma:displayName="Last Shared By Time" ma:description="" ma:internalName="LastSharedByTime" ma:readOnly="true">
      <xsd:simpleType>
        <xsd:restriction base="dms:DateTime"/>
      </xsd:simpleType>
    </xsd:element>
    <xsd:element name="TaxKeywordTaxHTField" ma:index="20" nillable="true" ma:taxonomy="true" ma:internalName="TaxKeywordTaxHTField" ma:taxonomyFieldName="TaxKeyword" ma:displayName="Enterprise Keywords" ma:fieldId="{23f27201-bee3-471e-b2e7-b64fd8b7ca38}" ma:taxonomyMulti="true" ma:sspId="a417c729-5a70-49de-a9fc-91ebf8fe4c2d"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hidden="true" ma:list="{09436387-9c3d-4f57-b15c-5052eb10d31b}" ma:internalName="TaxCatchAll" ma:showField="CatchAllData" ma:web="f597f484-563b-4202-a08e-1ea2d0beab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37fcc624-c05e-483f-ae80-c2f91491d32e" xsi:nil="true"/>
    <TaxCatchAll xmlns="f597f484-563b-4202-a08e-1ea2d0beabb5"/>
    <TaxKeywordTaxHTField xmlns="f597f484-563b-4202-a08e-1ea2d0beabb5">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592682-1FA8-4A9F-BC76-BA7260A60A5A}">
  <ds:schemaRefs>
    <ds:schemaRef ds:uri="37fcc624-c05e-483f-ae80-c2f91491d32e"/>
    <ds:schemaRef ds:uri="f597f484-563b-4202-a08e-1ea2d0beab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B192EA-2F92-45B7-923A-E5F2BDDD737D}">
  <ds:schemaRefs>
    <ds:schemaRef ds:uri="f597f484-563b-4202-a08e-1ea2d0beabb5"/>
    <ds:schemaRef ds:uri="http://purl.org/dc/dcmitype/"/>
    <ds:schemaRef ds:uri="http://schemas.microsoft.com/office/2006/documentManagement/types"/>
    <ds:schemaRef ds:uri="http://www.w3.org/XML/1998/namespace"/>
    <ds:schemaRef ds:uri="37fcc624-c05e-483f-ae80-c2f91491d32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012F4F1-95BA-4DE9-AF87-431D2DF0ED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350</TotalTime>
  <Words>900</Words>
  <Application>Microsoft Macintosh PowerPoint</Application>
  <PresentationFormat>On-screen Show (4:3)</PresentationFormat>
  <Paragraphs>101</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Michigan State University Solar Carport Power Purchase Agreement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Arizona’s  Utility Renewable Energy Agreement</dc:title>
  <dc:creator>Zac Brooks</dc:creator>
  <cp:lastModifiedBy>Microsoft Office User</cp:lastModifiedBy>
  <cp:revision>7</cp:revision>
  <dcterms:created xsi:type="dcterms:W3CDTF">2020-09-19T01:30:42Z</dcterms:created>
  <dcterms:modified xsi:type="dcterms:W3CDTF">2023-06-12T22:09:03Z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0x010100514495BF39B417428A35061CD5F87E39</vt:lpwstr>
  </property>
  <property fmtid="{D5CDD505-2E9C-101B-9397-08002B2CF9AE}" pid="3" name="TaxKeyword">
    <vt:lpwstr/>
  </property>
</Properties>
</file>