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72" r:id="rId5"/>
    <p:sldId id="269" r:id="rId6"/>
    <p:sldId id="261" r:id="rId7"/>
    <p:sldId id="270" r:id="rId8"/>
    <p:sldId id="259" r:id="rId9"/>
    <p:sldId id="262" r:id="rId10"/>
    <p:sldId id="266" r:id="rId11"/>
    <p:sldId id="267" r:id="rId12"/>
    <p:sldId id="268" r:id="rId13"/>
    <p:sldId id="2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yssa Attonito" initials="AA" lastIdx="4" clrIdx="0">
    <p:extLst>
      <p:ext uri="{19B8F6BF-5375-455C-9EA6-DF929625EA0E}">
        <p15:presenceInfo xmlns:p15="http://schemas.microsoft.com/office/powerpoint/2012/main" userId="S::aattonito@customerfirstrenewables.com::29a53ea8-ac04-4c14-b7ff-c191379b41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6"/>
    <a:srgbClr val="C2E7FA"/>
    <a:srgbClr val="1736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68A5CD-D00D-2545-A2B0-E16603566BB2}" v="1375" dt="2021-08-10T15:13:56.959"/>
    <p1510:client id="{EB3882B9-E689-484F-9536-FAB76BAA2CFF}" v="1203" dt="2021-08-10T15:10:52.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7"/>
  </p:normalViewPr>
  <p:slideViewPr>
    <p:cSldViewPr snapToGrid="0">
      <p:cViewPr varScale="1">
        <p:scale>
          <a:sx n="104" d="100"/>
          <a:sy n="104" d="100"/>
        </p:scale>
        <p:origin x="680"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E115C-4CA5-4DF4-8112-2D1022BF1ED6}" type="datetimeFigureOut">
              <a:rPr lang="en-US" smtClean="0"/>
              <a:t>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B6080-2E41-4A25-9ED3-AD5E7A11FEAF}" type="slidenum">
              <a:rPr lang="en-US" smtClean="0"/>
              <a:t>‹#›</a:t>
            </a:fld>
            <a:endParaRPr lang="en-US"/>
          </a:p>
        </p:txBody>
      </p:sp>
    </p:spTree>
    <p:extLst>
      <p:ext uri="{BB962C8B-B14F-4D97-AF65-F5344CB8AC3E}">
        <p14:creationId xmlns:p14="http://schemas.microsoft.com/office/powerpoint/2010/main" val="101868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Banner for student success pushing for RECs</a:t>
            </a:r>
          </a:p>
        </p:txBody>
      </p:sp>
      <p:sp>
        <p:nvSpPr>
          <p:cNvPr id="4" name="Slide Number Placeholder 3"/>
          <p:cNvSpPr>
            <a:spLocks noGrp="1"/>
          </p:cNvSpPr>
          <p:nvPr>
            <p:ph type="sldNum" sz="quarter" idx="5"/>
          </p:nvPr>
        </p:nvSpPr>
        <p:spPr/>
        <p:txBody>
          <a:bodyPr/>
          <a:lstStyle/>
          <a:p>
            <a:fld id="{654B6080-2E41-4A25-9ED3-AD5E7A11FEAF}" type="slidenum">
              <a:rPr lang="en-US" smtClean="0"/>
              <a:t>9</a:t>
            </a:fld>
            <a:endParaRPr lang="en-US"/>
          </a:p>
        </p:txBody>
      </p:sp>
    </p:spTree>
    <p:extLst>
      <p:ext uri="{BB962C8B-B14F-4D97-AF65-F5344CB8AC3E}">
        <p14:creationId xmlns:p14="http://schemas.microsoft.com/office/powerpoint/2010/main" val="184633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8A0367-ED3A-414F-9CC7-8EFA43C2D1E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44012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96234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34141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633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A0367-ED3A-414F-9CC7-8EFA43C2D1E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89799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8A0367-ED3A-414F-9CC7-8EFA43C2D1EC}"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19108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0367-ED3A-414F-9CC7-8EFA43C2D1EC}" type="datetimeFigureOut">
              <a:rPr lang="en-US" smtClean="0"/>
              <a:t>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80979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0367-ED3A-414F-9CC7-8EFA43C2D1EC}" type="datetimeFigureOut">
              <a:rPr lang="en-US" smtClean="0"/>
              <a:t>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81474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0367-ED3A-414F-9CC7-8EFA43C2D1EC}" type="datetimeFigureOut">
              <a:rPr lang="en-US" smtClean="0"/>
              <a:t>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48339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A0367-ED3A-414F-9CC7-8EFA43C2D1EC}"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39093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A0367-ED3A-414F-9CC7-8EFA43C2D1EC}"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98463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0367-ED3A-414F-9CC7-8EFA43C2D1EC}" type="datetimeFigureOut">
              <a:rPr lang="en-US" smtClean="0"/>
              <a:t>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242E4-CB80-1845-9A2C-961FB1AA826B}" type="slidenum">
              <a:rPr lang="en-US" smtClean="0"/>
              <a:t>‹#›</a:t>
            </a:fld>
            <a:endParaRPr lang="en-US"/>
          </a:p>
        </p:txBody>
      </p:sp>
    </p:spTree>
    <p:extLst>
      <p:ext uri="{BB962C8B-B14F-4D97-AF65-F5344CB8AC3E}">
        <p14:creationId xmlns:p14="http://schemas.microsoft.com/office/powerpoint/2010/main" val="71763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https://secondnature.org/solutions-center/" TargetMode="External"/><Relationship Id="rId7" Type="http://schemas.openxmlformats.org/officeDocument/2006/relationships/image" Target="../media/image2.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hyperlink" Target="https://creativecommons.org/use-remix/attribution/" TargetMode="External"/><Relationship Id="rId4" Type="http://schemas.openxmlformats.org/officeDocument/2006/relationships/hyperlink" Target="https://www.cohoclimate.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3.svg"/><Relationship Id="rId2" Type="http://schemas.openxmlformats.org/officeDocument/2006/relationships/image" Target="../media/image4.jpeg"/><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jpe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1.emf"/><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sv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155533-2B77-4018-A172-10E7606C5B56}"/>
              </a:ext>
            </a:extLst>
          </p:cNvPr>
          <p:cNvSpPr/>
          <p:nvPr/>
        </p:nvSpPr>
        <p:spPr>
          <a:xfrm>
            <a:off x="1064221" y="1228680"/>
            <a:ext cx="7015558" cy="4184336"/>
          </a:xfrm>
          <a:prstGeom prst="rect">
            <a:avLst/>
          </a:prstGeom>
          <a:solidFill>
            <a:schemeClr val="bg1">
              <a:lumMod val="9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333866" y="1305938"/>
            <a:ext cx="6476268" cy="401007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40000"/>
              </a:lnSpc>
            </a:pPr>
            <a:r>
              <a:rPr lang="en-US" sz="1200" b="1" dirty="0">
                <a:solidFill>
                  <a:schemeClr val="tx1">
                    <a:lumMod val="65000"/>
                    <a:lumOff val="35000"/>
                  </a:schemeClr>
                </a:solidFill>
                <a:latin typeface="Arial"/>
                <a:cs typeface="Arial"/>
              </a:rPr>
              <a:t>Solution Center Project Snapshot</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These Slides Are Intended for Reuse</a:t>
            </a:r>
          </a:p>
          <a:p>
            <a:pPr algn="l">
              <a:lnSpc>
                <a:spcPct val="140000"/>
              </a:lnSpc>
            </a:pPr>
            <a:r>
              <a:rPr lang="en-US" sz="900" dirty="0">
                <a:solidFill>
                  <a:schemeClr val="tx1">
                    <a:lumMod val="65000"/>
                    <a:lumOff val="35000"/>
                  </a:schemeClr>
                </a:solidFill>
                <a:latin typeface="Arial"/>
                <a:cs typeface="Arial"/>
              </a:rPr>
              <a:t>These slides are copyrighted using a Creative Commons license to allow and encourage campus stakeholders to use them (with attribution as described below) to advance their own renewable energy efforts. There are one- and five-page versions of the Project Snapshot in order to ease integration of this content into other campus slide decks as needed.</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Copyright © 2020</a:t>
            </a:r>
            <a:r>
              <a:rPr lang="en-US" sz="900" b="1" dirty="0">
                <a:solidFill>
                  <a:schemeClr val="tx1">
                    <a:lumMod val="65000"/>
                    <a:lumOff val="35000"/>
                  </a:schemeClr>
                </a:solidFill>
                <a:latin typeface="Arial"/>
                <a:cs typeface="Arial"/>
              </a:rPr>
              <a:t>		      </a:t>
            </a:r>
            <a:r>
              <a:rPr lang="en-US" sz="900" dirty="0">
                <a:solidFill>
                  <a:schemeClr val="tx1">
                    <a:lumMod val="65000"/>
                    <a:lumOff val="35000"/>
                  </a:schemeClr>
                </a:solidFill>
                <a:latin typeface="Arial"/>
                <a:cs typeface="Arial"/>
                <a:hlinkClick r:id="rId2"/>
              </a:rPr>
              <a:t>https://creativecommons.org/licenses/by-sa/4.0/</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This work is licensed under a Creative Commons Attribution-</a:t>
            </a:r>
            <a:r>
              <a:rPr lang="en-US" sz="900" dirty="0" err="1">
                <a:solidFill>
                  <a:schemeClr val="tx1">
                    <a:lumMod val="65000"/>
                    <a:lumOff val="35000"/>
                  </a:schemeClr>
                </a:solidFill>
                <a:latin typeface="Arial"/>
                <a:cs typeface="Arial"/>
              </a:rPr>
              <a:t>ShareAlike</a:t>
            </a:r>
            <a:r>
              <a:rPr lang="en-US" sz="900" dirty="0">
                <a:solidFill>
                  <a:schemeClr val="tx1">
                    <a:lumMod val="65000"/>
                    <a:lumOff val="35000"/>
                  </a:schemeClr>
                </a:solidFill>
                <a:latin typeface="Arial"/>
                <a:cs typeface="Arial"/>
              </a:rPr>
              <a:t> 4.0 International License by:</a:t>
            </a:r>
          </a:p>
          <a:p>
            <a:pPr algn="l">
              <a:lnSpc>
                <a:spcPct val="140000"/>
              </a:lnSpc>
            </a:pPr>
            <a:r>
              <a:rPr lang="en-US" sz="900" dirty="0">
                <a:solidFill>
                  <a:schemeClr val="tx1">
                    <a:lumMod val="65000"/>
                    <a:lumOff val="35000"/>
                  </a:schemeClr>
                </a:solidFill>
                <a:latin typeface="Arial"/>
                <a:cs typeface="Arial"/>
              </a:rPr>
              <a:t>Second Nature Inc.                                  </a:t>
            </a:r>
            <a:r>
              <a:rPr lang="en-US" sz="900" dirty="0">
                <a:solidFill>
                  <a:schemeClr val="tx1">
                    <a:lumMod val="65000"/>
                    <a:lumOff val="35000"/>
                  </a:schemeClr>
                </a:solidFill>
                <a:latin typeface="Arial"/>
                <a:cs typeface="Arial"/>
                <a:hlinkClick r:id="rId3"/>
              </a:rPr>
              <a:t>https://secondnature.org/solutions-center/</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Coho Climate Advisors, LLC	       </a:t>
            </a:r>
            <a:r>
              <a:rPr lang="en-US" sz="900" dirty="0">
                <a:solidFill>
                  <a:schemeClr val="tx1">
                    <a:lumMod val="65000"/>
                    <a:lumOff val="35000"/>
                  </a:schemeClr>
                </a:solidFill>
                <a:latin typeface="Arial"/>
                <a:cs typeface="Arial"/>
                <a:hlinkClick r:id="rId4"/>
              </a:rPr>
              <a:t>https://www.cohoclimate.com/</a:t>
            </a:r>
            <a:endParaRPr lang="en-US" sz="900" dirty="0">
              <a:solidFill>
                <a:schemeClr val="tx1">
                  <a:lumMod val="65000"/>
                  <a:lumOff val="35000"/>
                </a:schemeClr>
              </a:solidFill>
              <a:latin typeface="Arial"/>
              <a:cs typeface="Arial"/>
            </a:endParaRP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License Overview</a:t>
            </a:r>
          </a:p>
          <a:p>
            <a:pPr algn="l">
              <a:lnSpc>
                <a:spcPct val="140000"/>
              </a:lnSpc>
            </a:pPr>
            <a:r>
              <a:rPr lang="en-US" sz="900" b="1" dirty="0">
                <a:solidFill>
                  <a:schemeClr val="tx1">
                    <a:lumMod val="65000"/>
                    <a:lumOff val="35000"/>
                  </a:schemeClr>
                </a:solidFill>
                <a:latin typeface="Arial"/>
                <a:cs typeface="Arial"/>
              </a:rPr>
              <a:t>Share</a:t>
            </a:r>
            <a:r>
              <a:rPr lang="en-US" sz="900" dirty="0">
                <a:solidFill>
                  <a:schemeClr val="tx1">
                    <a:lumMod val="65000"/>
                    <a:lumOff val="35000"/>
                  </a:schemeClr>
                </a:solidFill>
                <a:latin typeface="Arial"/>
                <a:cs typeface="Arial"/>
              </a:rPr>
              <a:t> — copy and redistribute the material in any medium or format</a:t>
            </a:r>
          </a:p>
          <a:p>
            <a:pPr algn="l">
              <a:lnSpc>
                <a:spcPct val="140000"/>
              </a:lnSpc>
            </a:pPr>
            <a:r>
              <a:rPr lang="en-US" sz="900" b="1" dirty="0">
                <a:solidFill>
                  <a:schemeClr val="tx1">
                    <a:lumMod val="65000"/>
                    <a:lumOff val="35000"/>
                  </a:schemeClr>
                </a:solidFill>
                <a:latin typeface="Arial"/>
                <a:cs typeface="Arial"/>
              </a:rPr>
              <a:t>Adapt</a:t>
            </a:r>
            <a:r>
              <a:rPr lang="en-US" sz="900" dirty="0">
                <a:solidFill>
                  <a:schemeClr val="tx1">
                    <a:lumMod val="65000"/>
                    <a:lumOff val="35000"/>
                  </a:schemeClr>
                </a:solidFill>
                <a:latin typeface="Arial"/>
                <a:cs typeface="Arial"/>
              </a:rPr>
              <a:t> — remix, transform, and build upon the material for any purpose, even commercially.</a:t>
            </a:r>
          </a:p>
          <a:p>
            <a:pPr algn="l">
              <a:lnSpc>
                <a:spcPct val="140000"/>
              </a:lnSpc>
            </a:pPr>
            <a:r>
              <a:rPr lang="en-US" sz="900" dirty="0">
                <a:solidFill>
                  <a:schemeClr val="tx1">
                    <a:lumMod val="65000"/>
                    <a:lumOff val="35000"/>
                  </a:schemeClr>
                </a:solidFill>
                <a:latin typeface="Arial"/>
                <a:cs typeface="Arial"/>
              </a:rPr>
              <a:t>You must give appropriate credit. Adaptations must also use the same license.</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Attribution Example</a:t>
            </a:r>
          </a:p>
          <a:p>
            <a:pPr algn="l">
              <a:lnSpc>
                <a:spcPct val="140000"/>
              </a:lnSpc>
            </a:pPr>
            <a:r>
              <a:rPr lang="en-US" sz="900" dirty="0">
                <a:solidFill>
                  <a:schemeClr val="tx1">
                    <a:lumMod val="65000"/>
                    <a:lumOff val="35000"/>
                  </a:schemeClr>
                </a:solidFill>
                <a:latin typeface="Arial"/>
                <a:cs typeface="Arial"/>
              </a:rPr>
              <a:t>”Michigan State University Solar PPA -- Solution Center Project Snapshot" by Second Nature, Inc. and Coho Climate Advisors, is licensed under CC BY-SA 4.0. See: </a:t>
            </a:r>
            <a:r>
              <a:rPr lang="en-US" sz="900" dirty="0">
                <a:solidFill>
                  <a:schemeClr val="tx1">
                    <a:lumMod val="65000"/>
                    <a:lumOff val="35000"/>
                  </a:schemeClr>
                </a:solidFill>
                <a:latin typeface="Arial"/>
                <a:cs typeface="Arial"/>
                <a:hlinkClick r:id="rId5"/>
              </a:rPr>
              <a:t>https://creativecommons.org/use-remix/attribution/</a:t>
            </a:r>
            <a:endParaRPr lang="en-US" sz="900" dirty="0">
              <a:solidFill>
                <a:schemeClr val="tx1">
                  <a:lumMod val="65000"/>
                  <a:lumOff val="35000"/>
                </a:schemeClr>
              </a:solidFill>
              <a:latin typeface="Arial"/>
              <a:cs typeface="Arial"/>
            </a:endParaRPr>
          </a:p>
        </p:txBody>
      </p:sp>
      <p:grpSp>
        <p:nvGrpSpPr>
          <p:cNvPr id="4" name="Group 3"/>
          <p:cNvGrpSpPr/>
          <p:nvPr/>
        </p:nvGrpSpPr>
        <p:grpSpPr>
          <a:xfrm flipV="1">
            <a:off x="1064221" y="1151422"/>
            <a:ext cx="7015558" cy="77258"/>
            <a:chOff x="0" y="4425994"/>
            <a:chExt cx="5403354" cy="114046"/>
          </a:xfrm>
        </p:grpSpPr>
        <p:sp>
          <p:nvSpPr>
            <p:cNvPr id="5" name="Rectangle 4">
              <a:extLst>
                <a:ext uri="{FF2B5EF4-FFF2-40B4-BE49-F238E27FC236}">
                  <a16:creationId xmlns:a16="http://schemas.microsoft.com/office/drawing/2014/main" id="{BB155533-2B77-4018-A172-10E7606C5B56}"/>
                </a:ext>
              </a:extLst>
            </p:cNvPr>
            <p:cNvSpPr/>
            <p:nvPr/>
          </p:nvSpPr>
          <p:spPr>
            <a:xfrm>
              <a:off x="0" y="4425994"/>
              <a:ext cx="1801118" cy="114046"/>
            </a:xfrm>
            <a:prstGeom prst="rect">
              <a:avLst/>
            </a:prstGeom>
            <a:solidFill>
              <a:srgbClr val="F6961E"/>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155533-2B77-4018-A172-10E7606C5B56}"/>
                </a:ext>
              </a:extLst>
            </p:cNvPr>
            <p:cNvSpPr/>
            <p:nvPr/>
          </p:nvSpPr>
          <p:spPr>
            <a:xfrm>
              <a:off x="1801118" y="4425994"/>
              <a:ext cx="1801118" cy="114046"/>
            </a:xfrm>
            <a:prstGeom prst="rect">
              <a:avLst/>
            </a:prstGeom>
            <a:solidFill>
              <a:srgbClr val="0B7E9D"/>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155533-2B77-4018-A172-10E7606C5B56}"/>
                </a:ext>
              </a:extLst>
            </p:cNvPr>
            <p:cNvSpPr/>
            <p:nvPr/>
          </p:nvSpPr>
          <p:spPr>
            <a:xfrm>
              <a:off x="3602236" y="4425994"/>
              <a:ext cx="1801118" cy="114046"/>
            </a:xfrm>
            <a:prstGeom prst="rect">
              <a:avLst/>
            </a:prstGeom>
            <a:solidFill>
              <a:srgbClr val="0E9BC4"/>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6"/>
          <a:stretch>
            <a:fillRect/>
          </a:stretch>
        </p:blipFill>
        <p:spPr>
          <a:xfrm>
            <a:off x="1115096" y="5663430"/>
            <a:ext cx="1466929" cy="261545"/>
          </a:xfrm>
          <a:prstGeom prst="rect">
            <a:avLst/>
          </a:prstGeom>
        </p:spPr>
      </p:pic>
      <p:pic>
        <p:nvPicPr>
          <p:cNvPr id="2" name="Graphic 1">
            <a:extLst>
              <a:ext uri="{FF2B5EF4-FFF2-40B4-BE49-F238E27FC236}">
                <a16:creationId xmlns:a16="http://schemas.microsoft.com/office/drawing/2014/main" id="{9ADDCCC4-832F-FAAA-837E-4F54EFDEB6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6169" y="5629320"/>
            <a:ext cx="1482322" cy="413671"/>
          </a:xfrm>
          <a:prstGeom prst="rect">
            <a:avLst/>
          </a:prstGeom>
        </p:spPr>
      </p:pic>
    </p:spTree>
    <p:extLst>
      <p:ext uri="{BB962C8B-B14F-4D97-AF65-F5344CB8AC3E}">
        <p14:creationId xmlns:p14="http://schemas.microsoft.com/office/powerpoint/2010/main" val="387876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stretch>
            <a:fillRect/>
          </a:stretch>
        </p:blipFill>
        <p:spPr>
          <a:xfrm>
            <a:off x="7435781" y="6465598"/>
            <a:ext cx="1536098" cy="273878"/>
          </a:xfrm>
          <a:prstGeom prst="rect">
            <a:avLst/>
          </a:prstGeom>
        </p:spPr>
      </p:pic>
      <p:grpSp>
        <p:nvGrpSpPr>
          <p:cNvPr id="7" name="Group 6"/>
          <p:cNvGrpSpPr/>
          <p:nvPr/>
        </p:nvGrpSpPr>
        <p:grpSpPr>
          <a:xfrm>
            <a:off x="716892" y="378252"/>
            <a:ext cx="5992133" cy="1082247"/>
            <a:chOff x="523359" y="378252"/>
            <a:chExt cx="4790055" cy="1082247"/>
          </a:xfrm>
        </p:grpSpPr>
        <p:sp>
          <p:nvSpPr>
            <p:cNvPr id="45" name="Subtitle 2"/>
            <p:cNvSpPr txBox="1">
              <a:spLocks/>
            </p:cNvSpPr>
            <p:nvPr/>
          </p:nvSpPr>
          <p:spPr>
            <a:xfrm>
              <a:off x="523359" y="378252"/>
              <a:ext cx="4790055"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2800" b="1">
                  <a:solidFill>
                    <a:srgbClr val="007786"/>
                  </a:solidFill>
                  <a:latin typeface="Arial"/>
                  <a:cs typeface="Arial"/>
                </a:rPr>
                <a:t>WHAT’S NEXT: LOYOLA’S</a:t>
              </a:r>
            </a:p>
            <a:p>
              <a:pPr algn="l">
                <a:spcBef>
                  <a:spcPts val="0"/>
                </a:spcBef>
              </a:pPr>
              <a:r>
                <a:rPr lang="en-US" sz="2800" b="1">
                  <a:solidFill>
                    <a:srgbClr val="007786"/>
                  </a:solidFill>
                  <a:latin typeface="Arial"/>
                  <a:cs typeface="Arial"/>
                </a:rPr>
                <a:t>RETAIL CONTRACT</a:t>
              </a:r>
              <a:endParaRPr lang="en-US" sz="1400">
                <a:solidFill>
                  <a:srgbClr val="007786"/>
                </a:solidFill>
                <a:latin typeface="Arial"/>
                <a:cs typeface="Arial"/>
              </a:endParaRPr>
            </a:p>
          </p:txBody>
        </p:sp>
        <p:sp>
          <p:nvSpPr>
            <p:cNvPr id="48" name="Rectangle 47">
              <a:extLst>
                <a:ext uri="{FF2B5EF4-FFF2-40B4-BE49-F238E27FC236}">
                  <a16:creationId xmlns:a16="http://schemas.microsoft.com/office/drawing/2014/main" id="{BB155533-2B77-4018-A172-10E7606C5B56}"/>
                </a:ext>
              </a:extLst>
            </p:cNvPr>
            <p:cNvSpPr/>
            <p:nvPr/>
          </p:nvSpPr>
          <p:spPr>
            <a:xfrm>
              <a:off x="554812" y="1316566"/>
              <a:ext cx="19428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9030BC5D-EDBD-4B7A-AAA3-14419F40331F}"/>
              </a:ext>
            </a:extLst>
          </p:cNvPr>
          <p:cNvSpPr txBox="1"/>
          <p:nvPr/>
        </p:nvSpPr>
        <p:spPr>
          <a:xfrm>
            <a:off x="716892" y="1576571"/>
            <a:ext cx="7768327" cy="4539704"/>
          </a:xfrm>
          <a:prstGeom prst="rect">
            <a:avLst/>
          </a:prstGeom>
          <a:noFill/>
        </p:spPr>
        <p:txBody>
          <a:bodyPr wrap="square" rtlCol="0">
            <a:spAutoFit/>
          </a:bodyPr>
          <a:lstStyle/>
          <a:p>
            <a:pPr>
              <a:buSzPts val="1000"/>
              <a:tabLst>
                <a:tab pos="914400" algn="l"/>
              </a:tabLst>
            </a:pPr>
            <a:r>
              <a:rPr lang="en-US" sz="1700" dirty="0">
                <a:latin typeface="Arial" panose="020B0604020202020204" pitchFamily="34" charset="0"/>
                <a:ea typeface="Calibri" panose="020F0502020204030204" pitchFamily="34" charset="0"/>
                <a:cs typeface="Arial" panose="020B0604020202020204" pitchFamily="34" charset="0"/>
              </a:rPr>
              <a:t>Since Loyola’s initial purchase of unbundled RECs, the University has developed a climate action plan outlining multiple emission reduction targets, including neutrality for scopes 1 &amp; 2 by 2025.</a:t>
            </a:r>
          </a:p>
          <a:p>
            <a:pPr>
              <a:buSzPts val="1000"/>
              <a:tabLst>
                <a:tab pos="914400" algn="l"/>
              </a:tabLst>
            </a:pPr>
            <a:endParaRPr lang="en-US" sz="1700" dirty="0">
              <a:latin typeface="Arial" panose="020B0604020202020204" pitchFamily="34" charset="0"/>
              <a:ea typeface="Calibri" panose="020F0502020204030204" pitchFamily="34" charset="0"/>
              <a:cs typeface="Arial" panose="020B0604020202020204" pitchFamily="34" charset="0"/>
            </a:endParaRPr>
          </a:p>
          <a:p>
            <a:pPr>
              <a:buSzPts val="1000"/>
              <a:tabLst>
                <a:tab pos="914400" algn="l"/>
              </a:tabLst>
            </a:pPr>
            <a:r>
              <a:rPr lang="en-US" sz="1700" dirty="0">
                <a:latin typeface="Arial" panose="020B0604020202020204" pitchFamily="34" charset="0"/>
                <a:ea typeface="Calibri" panose="020F0502020204030204" pitchFamily="34" charset="0"/>
                <a:cs typeface="Arial" panose="020B0604020202020204" pitchFamily="34" charset="0"/>
              </a:rPr>
              <a:t>These ambitious goals, along with stakeholder input, motivated the University to pursue 100% renewable energy. With an increasingly complex renewable energy marketplace, Loyola enlisted </a:t>
            </a:r>
            <a:r>
              <a:rPr lang="en-US" sz="1700" dirty="0" err="1">
                <a:latin typeface="Arial" panose="020B0604020202020204" pitchFamily="34" charset="0"/>
                <a:ea typeface="Calibri" panose="020F0502020204030204" pitchFamily="34" charset="0"/>
                <a:cs typeface="Arial" panose="020B0604020202020204" pitchFamily="34" charset="0"/>
              </a:rPr>
              <a:t>CustomerFirst</a:t>
            </a:r>
            <a:r>
              <a:rPr lang="en-US" sz="1700" dirty="0">
                <a:latin typeface="Arial" panose="020B0604020202020204" pitchFamily="34" charset="0"/>
                <a:ea typeface="Calibri" panose="020F0502020204030204" pitchFamily="34" charset="0"/>
                <a:cs typeface="Arial" panose="020B0604020202020204" pitchFamily="34" charset="0"/>
              </a:rPr>
              <a:t> Renewables to investigate </a:t>
            </a:r>
            <a:r>
              <a:rPr lang="en-US" sz="1700" dirty="0">
                <a:effectLst/>
                <a:latin typeface="Arial" panose="020B0604020202020204" pitchFamily="34" charset="0"/>
                <a:ea typeface="Calibri" panose="020F0502020204030204" pitchFamily="34" charset="0"/>
                <a:cs typeface="Arial" panose="020B0604020202020204" pitchFamily="34" charset="0"/>
              </a:rPr>
              <a:t>new ways to purchase renewable energy. As a result, Loyola explored two ways to purchase large-scale renewable energy, via a “structured” retail contract and via a wholesale power purchase agreement, a.k.a. virtual PPA. </a:t>
            </a:r>
          </a:p>
          <a:p>
            <a:pPr>
              <a:buSzPts val="1000"/>
              <a:tabLst>
                <a:tab pos="914400" algn="l"/>
              </a:tabLst>
            </a:pPr>
            <a:endParaRPr lang="en-US" sz="1700" dirty="0">
              <a:latin typeface="Arial" panose="020B0604020202020204" pitchFamily="34" charset="0"/>
              <a:ea typeface="Calibri" panose="020F0502020204030204" pitchFamily="34" charset="0"/>
              <a:cs typeface="Arial" panose="020B0604020202020204" pitchFamily="34" charset="0"/>
            </a:endParaRPr>
          </a:p>
          <a:p>
            <a:pPr>
              <a:buSzPts val="1000"/>
              <a:tabLst>
                <a:tab pos="914400" algn="l"/>
              </a:tabLst>
            </a:pPr>
            <a:r>
              <a:rPr lang="en-US" sz="1700" dirty="0">
                <a:effectLst/>
                <a:latin typeface="Arial" panose="020B0604020202020204" pitchFamily="34" charset="0"/>
                <a:ea typeface="Calibri" panose="020F0502020204030204" pitchFamily="34" charset="0"/>
                <a:cs typeface="Arial" panose="020B0604020202020204" pitchFamily="34" charset="0"/>
              </a:rPr>
              <a:t>Comparing these options, Loyola determined the </a:t>
            </a:r>
            <a:r>
              <a:rPr lang="en-US" sz="1700" dirty="0">
                <a:latin typeface="Arial" panose="020B0604020202020204" pitchFamily="34" charset="0"/>
                <a:ea typeface="Calibri" panose="020F0502020204030204" pitchFamily="34" charset="0"/>
                <a:cs typeface="Arial" panose="020B0604020202020204" pitchFamily="34" charset="0"/>
              </a:rPr>
              <a:t>best fit was </a:t>
            </a:r>
            <a:r>
              <a:rPr lang="en-US" sz="1700" dirty="0">
                <a:effectLst/>
                <a:latin typeface="Arial" panose="020B0604020202020204" pitchFamily="34" charset="0"/>
                <a:ea typeface="Calibri" panose="020F0502020204030204" pitchFamily="34" charset="0"/>
                <a:cs typeface="Arial" panose="020B0604020202020204" pitchFamily="34" charset="0"/>
              </a:rPr>
              <a:t>a retail delivery agreement based on a sleeved PPA. In this arrangement, the retail provider executes a PPA with a project selected by Loyola, swaps high-cost compliance RECs from the project for lower-cost voluntary </a:t>
            </a:r>
            <a:r>
              <a:rPr lang="en-US" sz="1700" dirty="0" err="1">
                <a:effectLst/>
                <a:latin typeface="Arial" panose="020B0604020202020204" pitchFamily="34" charset="0"/>
                <a:ea typeface="Calibri" panose="020F0502020204030204" pitchFamily="34" charset="0"/>
                <a:cs typeface="Arial" panose="020B0604020202020204" pitchFamily="34" charset="0"/>
              </a:rPr>
              <a:t>RECs</a:t>
            </a:r>
            <a:r>
              <a:rPr lang="en-US" sz="1700" dirty="0" err="1">
                <a:latin typeface="Arial" panose="020B0604020202020204" pitchFamily="34" charset="0"/>
                <a:ea typeface="Calibri" panose="020F0502020204030204" pitchFamily="34" charset="0"/>
                <a:cs typeface="Arial" panose="020B0604020202020204" pitchFamily="34" charset="0"/>
              </a:rPr>
              <a:t>.</a:t>
            </a:r>
            <a:r>
              <a:rPr lang="en-US" sz="1700" dirty="0">
                <a:effectLst/>
                <a:latin typeface="Arial" panose="020B0604020202020204" pitchFamily="34" charset="0"/>
                <a:ea typeface="Calibri" panose="020F0502020204030204" pitchFamily="34" charset="0"/>
                <a:cs typeface="Arial" panose="020B0604020202020204" pitchFamily="34" charset="0"/>
              </a:rPr>
              <a:t> The contract </a:t>
            </a:r>
            <a:r>
              <a:rPr lang="en-US" sz="1700" dirty="0">
                <a:latin typeface="Arial" panose="020B0604020202020204" pitchFamily="34" charset="0"/>
                <a:ea typeface="Calibri" panose="020F0502020204030204" pitchFamily="34" charset="0"/>
                <a:cs typeface="Arial" panose="020B0604020202020204" pitchFamily="34" charset="0"/>
              </a:rPr>
              <a:t>is </a:t>
            </a:r>
            <a:r>
              <a:rPr lang="en-US" sz="1700" dirty="0">
                <a:effectLst/>
                <a:latin typeface="Arial" panose="020B0604020202020204" pitchFamily="34" charset="0"/>
                <a:ea typeface="Calibri" panose="020F0502020204030204" pitchFamily="34" charset="0"/>
                <a:cs typeface="Arial" panose="020B0604020202020204" pitchFamily="34" charset="0"/>
              </a:rPr>
              <a:t>expected to provide Loyola with significant cost savings, integrated monthly billing, and carbon-neutrality for scope 2 emissions.</a:t>
            </a:r>
          </a:p>
        </p:txBody>
      </p:sp>
      <p:pic>
        <p:nvPicPr>
          <p:cNvPr id="38" name="Picture 37" descr="Logo, company name&#10;&#10;Description automatically generated">
            <a:extLst>
              <a:ext uri="{FF2B5EF4-FFF2-40B4-BE49-F238E27FC236}">
                <a16:creationId xmlns:a16="http://schemas.microsoft.com/office/drawing/2014/main" id="{39B69775-9B57-4391-9C3F-30E00529C31A}"/>
              </a:ext>
            </a:extLst>
          </p:cNvPr>
          <p:cNvPicPr>
            <a:picLocks noChangeAspect="1"/>
          </p:cNvPicPr>
          <p:nvPr/>
        </p:nvPicPr>
        <p:blipFill rotWithShape="1">
          <a:blip r:embed="rId3"/>
          <a:srcRect b="27813"/>
          <a:stretch/>
        </p:blipFill>
        <p:spPr>
          <a:xfrm>
            <a:off x="4363219" y="6485293"/>
            <a:ext cx="1289612" cy="282931"/>
          </a:xfrm>
          <a:prstGeom prst="rect">
            <a:avLst/>
          </a:prstGeom>
        </p:spPr>
      </p:pic>
      <p:pic>
        <p:nvPicPr>
          <p:cNvPr id="2" name="Graphic 1">
            <a:extLst>
              <a:ext uri="{FF2B5EF4-FFF2-40B4-BE49-F238E27FC236}">
                <a16:creationId xmlns:a16="http://schemas.microsoft.com/office/drawing/2014/main" id="{A2679C01-8EA0-4E6E-6813-028DBF3A0B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3145" y="6395701"/>
            <a:ext cx="1482322" cy="413671"/>
          </a:xfrm>
          <a:prstGeom prst="rect">
            <a:avLst/>
          </a:prstGeom>
        </p:spPr>
      </p:pic>
    </p:spTree>
    <p:extLst>
      <p:ext uri="{BB962C8B-B14F-4D97-AF65-F5344CB8AC3E}">
        <p14:creationId xmlns:p14="http://schemas.microsoft.com/office/powerpoint/2010/main" val="347398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73190" y="2057953"/>
            <a:ext cx="4543227" cy="2285447"/>
            <a:chOff x="471345" y="596901"/>
            <a:chExt cx="2229522" cy="973667"/>
          </a:xfrm>
        </p:grpSpPr>
        <p:sp>
          <p:nvSpPr>
            <p:cNvPr id="45"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 SNAPSHOT </a:t>
              </a:r>
            </a:p>
            <a:p>
              <a:pPr algn="l">
                <a:lnSpc>
                  <a:spcPct val="60000"/>
                </a:lnSpc>
              </a:pPr>
              <a:r>
                <a:rPr lang="en-US" sz="2800" b="1">
                  <a:solidFill>
                    <a:srgbClr val="007786"/>
                  </a:solidFill>
                  <a:latin typeface="Arial"/>
                  <a:cs typeface="Arial"/>
                </a:rPr>
                <a:t>VERSION #1</a:t>
              </a:r>
            </a:p>
            <a:p>
              <a:pPr algn="l">
                <a:lnSpc>
                  <a:spcPct val="60000"/>
                </a:lnSpc>
              </a:pPr>
              <a:endParaRPr lang="en-US" sz="2800" b="1">
                <a:solidFill>
                  <a:srgbClr val="007786"/>
                </a:solidFill>
                <a:latin typeface="Arial"/>
                <a:cs typeface="Arial"/>
              </a:endParaRPr>
            </a:p>
            <a:p>
              <a:pPr algn="l">
                <a:lnSpc>
                  <a:spcPct val="60000"/>
                </a:lnSpc>
              </a:pPr>
              <a:r>
                <a:rPr lang="en-US" sz="2800" b="1">
                  <a:solidFill>
                    <a:srgbClr val="007786"/>
                  </a:solidFill>
                  <a:latin typeface="Arial"/>
                  <a:cs typeface="Arial"/>
                </a:rPr>
                <a:t>ONE-PAGE PROJECT</a:t>
              </a:r>
            </a:p>
            <a:p>
              <a:pPr algn="l">
                <a:lnSpc>
                  <a:spcPct val="60000"/>
                </a:lnSpc>
              </a:pPr>
              <a:r>
                <a:rPr lang="en-US" sz="2800" b="1">
                  <a:solidFill>
                    <a:srgbClr val="007786"/>
                  </a:solidFill>
                  <a:latin typeface="Arial"/>
                  <a:cs typeface="Arial"/>
                </a:rPr>
                <a:t>SUMMARY</a:t>
              </a:r>
              <a:endParaRPr lang="en-US" sz="1400">
                <a:solidFill>
                  <a:srgbClr val="007786"/>
                </a:solidFill>
                <a:latin typeface="Arial"/>
                <a:cs typeface="Arial"/>
              </a:endParaRPr>
            </a:p>
          </p:txBody>
        </p:sp>
        <p:sp>
          <p:nvSpPr>
            <p:cNvPr id="48" name="Rectangle 47">
              <a:extLst>
                <a:ext uri="{FF2B5EF4-FFF2-40B4-BE49-F238E27FC236}">
                  <a16:creationId xmlns:a16="http://schemas.microsoft.com/office/drawing/2014/main" id="{BB155533-2B77-4018-A172-10E7606C5B56}"/>
                </a:ext>
              </a:extLst>
            </p:cNvPr>
            <p:cNvSpPr/>
            <p:nvPr/>
          </p:nvSpPr>
          <p:spPr>
            <a:xfrm>
              <a:off x="554812" y="1316566"/>
              <a:ext cx="19428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225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a:spLocks noGrp="1"/>
          </p:cNvSpPr>
          <p:nvPr>
            <p:ph type="ctrTitle"/>
          </p:nvPr>
        </p:nvSpPr>
        <p:spPr>
          <a:xfrm>
            <a:off x="1" y="541051"/>
            <a:ext cx="8764571" cy="737160"/>
          </a:xfrm>
        </p:spPr>
        <p:txBody>
          <a:bodyPr>
            <a:noAutofit/>
          </a:bodyPr>
          <a:lstStyle/>
          <a:p>
            <a:r>
              <a:rPr lang="en-US" sz="3200" b="1">
                <a:solidFill>
                  <a:srgbClr val="173647"/>
                </a:solidFill>
                <a:latin typeface="Arial"/>
                <a:cs typeface="Arial"/>
              </a:rPr>
              <a:t>Loyola’s Renewable Energy Credit </a:t>
            </a:r>
            <a:br>
              <a:rPr lang="en-US" sz="3200" b="1">
                <a:solidFill>
                  <a:srgbClr val="173647"/>
                </a:solidFill>
                <a:latin typeface="Arial"/>
                <a:cs typeface="Arial"/>
              </a:rPr>
            </a:br>
            <a:r>
              <a:rPr lang="en-US" sz="3200" b="1">
                <a:solidFill>
                  <a:srgbClr val="173647"/>
                </a:solidFill>
                <a:latin typeface="Arial"/>
                <a:cs typeface="Arial"/>
              </a:rPr>
              <a:t>(REC) Strategy</a:t>
            </a:r>
          </a:p>
        </p:txBody>
      </p:sp>
      <p:grpSp>
        <p:nvGrpSpPr>
          <p:cNvPr id="40" name="Group 39"/>
          <p:cNvGrpSpPr/>
          <p:nvPr/>
        </p:nvGrpSpPr>
        <p:grpSpPr>
          <a:xfrm>
            <a:off x="572454" y="4526337"/>
            <a:ext cx="6421723" cy="1839360"/>
            <a:chOff x="664878" y="4129068"/>
            <a:chExt cx="7851794" cy="2248972"/>
          </a:xfrm>
        </p:grpSpPr>
        <p:grpSp>
          <p:nvGrpSpPr>
            <p:cNvPr id="29" name="Group 28"/>
            <p:cNvGrpSpPr/>
            <p:nvPr/>
          </p:nvGrpSpPr>
          <p:grpSpPr>
            <a:xfrm>
              <a:off x="664878" y="4140164"/>
              <a:ext cx="2517101" cy="1023668"/>
              <a:chOff x="664878" y="4140164"/>
              <a:chExt cx="2517101" cy="1023668"/>
            </a:xfrm>
          </p:grpSpPr>
          <p:sp>
            <p:nvSpPr>
              <p:cNvPr id="34" name="Rectangle 33">
                <a:extLst>
                  <a:ext uri="{FF2B5EF4-FFF2-40B4-BE49-F238E27FC236}">
                    <a16:creationId xmlns:a16="http://schemas.microsoft.com/office/drawing/2014/main" id="{BB155533-2B77-4018-A172-10E7606C5B56}"/>
                  </a:ext>
                </a:extLst>
              </p:cNvPr>
              <p:cNvSpPr/>
              <p:nvPr/>
            </p:nvSpPr>
            <p:spPr>
              <a:xfrm>
                <a:off x="664878" y="4165879"/>
                <a:ext cx="2517101" cy="997948"/>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BB155533-2B77-4018-A172-10E7606C5B56}"/>
                  </a:ext>
                </a:extLst>
              </p:cNvPr>
              <p:cNvSpPr/>
              <p:nvPr/>
            </p:nvSpPr>
            <p:spPr>
              <a:xfrm>
                <a:off x="664878" y="41611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txBox="1">
                <a:spLocks/>
              </p:cNvSpPr>
              <p:nvPr/>
            </p:nvSpPr>
            <p:spPr>
              <a:xfrm>
                <a:off x="664878" y="4140164"/>
                <a:ext cx="2517101" cy="10236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GHG &amp; Environmental Impact</a:t>
                </a:r>
              </a:p>
              <a:p>
                <a:pPr>
                  <a:lnSpc>
                    <a:spcPct val="130000"/>
                  </a:lnSpc>
                </a:pPr>
                <a:endParaRPr lang="en-US" sz="300" b="1">
                  <a:solidFill>
                    <a:srgbClr val="023553"/>
                  </a:solidFill>
                  <a:latin typeface="Arial"/>
                  <a:cs typeface="Arial"/>
                </a:endParaRPr>
              </a:p>
              <a:p>
                <a:r>
                  <a:rPr lang="en-US" sz="1400">
                    <a:solidFill>
                      <a:srgbClr val="023553"/>
                    </a:solidFill>
                    <a:latin typeface="Arial"/>
                    <a:cs typeface="Arial"/>
                  </a:rPr>
                  <a:t>          </a:t>
                </a:r>
                <a:r>
                  <a:rPr lang="en-US" sz="1100">
                    <a:solidFill>
                      <a:srgbClr val="023553"/>
                    </a:solidFill>
                    <a:latin typeface="Arial"/>
                    <a:cs typeface="Arial"/>
                  </a:rPr>
                  <a:t>Moderate</a:t>
                </a:r>
                <a:endParaRPr lang="en-US" sz="1400">
                  <a:solidFill>
                    <a:srgbClr val="023553"/>
                  </a:solidFill>
                  <a:latin typeface="Arial"/>
                  <a:cs typeface="Arial"/>
                </a:endParaRPr>
              </a:p>
              <a:p>
                <a:r>
                  <a:rPr lang="en-US" sz="800">
                    <a:solidFill>
                      <a:srgbClr val="173647"/>
                    </a:solidFill>
                    <a:latin typeface="Arial"/>
                    <a:cs typeface="Arial"/>
                  </a:rPr>
                  <a:t>                  </a:t>
                </a:r>
                <a:r>
                  <a:rPr lang="en-US" sz="700">
                    <a:solidFill>
                      <a:srgbClr val="173647"/>
                    </a:solidFill>
                    <a:latin typeface="Arial"/>
                    <a:cs typeface="Arial"/>
                  </a:rPr>
                  <a:t> </a:t>
                </a:r>
              </a:p>
            </p:txBody>
          </p:sp>
        </p:grpSp>
        <p:grpSp>
          <p:nvGrpSpPr>
            <p:cNvPr id="38" name="Group 37"/>
            <p:cNvGrpSpPr/>
            <p:nvPr/>
          </p:nvGrpSpPr>
          <p:grpSpPr>
            <a:xfrm>
              <a:off x="664878" y="5339363"/>
              <a:ext cx="2517101" cy="1023667"/>
              <a:chOff x="664878" y="5339363"/>
              <a:chExt cx="2517101" cy="1023667"/>
            </a:xfrm>
          </p:grpSpPr>
          <p:sp>
            <p:nvSpPr>
              <p:cNvPr id="30" name="Rectangle 29">
                <a:extLst>
                  <a:ext uri="{FF2B5EF4-FFF2-40B4-BE49-F238E27FC236}">
                    <a16:creationId xmlns:a16="http://schemas.microsoft.com/office/drawing/2014/main" id="{BB155533-2B77-4018-A172-10E7606C5B56}"/>
                  </a:ext>
                </a:extLst>
              </p:cNvPr>
              <p:cNvSpPr/>
              <p:nvPr/>
            </p:nvSpPr>
            <p:spPr>
              <a:xfrm>
                <a:off x="664878" y="5354015"/>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BB155533-2B77-4018-A172-10E7606C5B56}"/>
                  </a:ext>
                </a:extLst>
              </p:cNvPr>
              <p:cNvSpPr/>
              <p:nvPr/>
            </p:nvSpPr>
            <p:spPr>
              <a:xfrm>
                <a:off x="664878" y="5343499"/>
                <a:ext cx="2517101" cy="333042"/>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Subtitle 2"/>
              <p:cNvSpPr txBox="1">
                <a:spLocks/>
              </p:cNvSpPr>
              <p:nvPr/>
            </p:nvSpPr>
            <p:spPr>
              <a:xfrm>
                <a:off x="664878" y="53393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Economic Impact &amp; Savings</a:t>
                </a:r>
              </a:p>
              <a:p>
                <a:pPr>
                  <a:lnSpc>
                    <a:spcPct val="130000"/>
                  </a:lnSpc>
                </a:pPr>
                <a:endParaRPr lang="en-US" sz="600" b="1">
                  <a:solidFill>
                    <a:srgbClr val="023553"/>
                  </a:solidFill>
                  <a:latin typeface="Arial"/>
                  <a:cs typeface="Arial"/>
                </a:endParaRPr>
              </a:p>
              <a:p>
                <a:r>
                  <a:rPr lang="en-US" sz="1400">
                    <a:solidFill>
                      <a:srgbClr val="023553"/>
                    </a:solidFill>
                    <a:latin typeface="Arial"/>
                    <a:cs typeface="Arial"/>
                  </a:rPr>
                  <a:t>        </a:t>
                </a:r>
                <a:r>
                  <a:rPr lang="en-US" sz="1100">
                    <a:solidFill>
                      <a:srgbClr val="023553"/>
                    </a:solidFill>
                    <a:latin typeface="Arial"/>
                    <a:cs typeface="Arial"/>
                  </a:rPr>
                  <a:t>     Small Net Cost</a:t>
                </a:r>
                <a:endParaRPr lang="en-US" sz="800">
                  <a:solidFill>
                    <a:srgbClr val="FFFFFF"/>
                  </a:solidFill>
                  <a:latin typeface="Arial"/>
                  <a:cs typeface="Arial"/>
                </a:endParaRPr>
              </a:p>
            </p:txBody>
          </p:sp>
        </p:grpSp>
        <p:grpSp>
          <p:nvGrpSpPr>
            <p:cNvPr id="21" name="Group 20"/>
            <p:cNvGrpSpPr/>
            <p:nvPr/>
          </p:nvGrpSpPr>
          <p:grpSpPr>
            <a:xfrm>
              <a:off x="3324396" y="4129068"/>
              <a:ext cx="2517101" cy="1033609"/>
              <a:chOff x="3324396" y="4129068"/>
              <a:chExt cx="2517101" cy="1033609"/>
            </a:xfrm>
          </p:grpSpPr>
          <p:sp>
            <p:nvSpPr>
              <p:cNvPr id="22" name="Rectangle 21">
                <a:extLst>
                  <a:ext uri="{FF2B5EF4-FFF2-40B4-BE49-F238E27FC236}">
                    <a16:creationId xmlns:a16="http://schemas.microsoft.com/office/drawing/2014/main" id="{BB155533-2B77-4018-A172-10E7606C5B56}"/>
                  </a:ext>
                </a:extLst>
              </p:cNvPr>
              <p:cNvSpPr/>
              <p:nvPr/>
            </p:nvSpPr>
            <p:spPr>
              <a:xfrm>
                <a:off x="3324396" y="4160043"/>
                <a:ext cx="2517101" cy="1002634"/>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3" name="Rectangle 22">
                <a:extLst>
                  <a:ext uri="{FF2B5EF4-FFF2-40B4-BE49-F238E27FC236}">
                    <a16:creationId xmlns:a16="http://schemas.microsoft.com/office/drawing/2014/main" id="{BB155533-2B77-4018-A172-10E7606C5B56}"/>
                  </a:ext>
                </a:extLst>
              </p:cNvPr>
              <p:cNvSpPr/>
              <p:nvPr/>
            </p:nvSpPr>
            <p:spPr>
              <a:xfrm>
                <a:off x="3324396" y="4160042"/>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ubtitle 2"/>
              <p:cNvSpPr txBox="1">
                <a:spLocks/>
              </p:cNvSpPr>
              <p:nvPr/>
            </p:nvSpPr>
            <p:spPr>
              <a:xfrm>
                <a:off x="3324396" y="4129068"/>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Project Timeline</a:t>
                </a:r>
              </a:p>
              <a:p>
                <a:pPr>
                  <a:lnSpc>
                    <a:spcPct val="130000"/>
                  </a:lnSpc>
                </a:pPr>
                <a:endParaRPr lang="en-US" sz="300" b="1">
                  <a:solidFill>
                    <a:srgbClr val="023553"/>
                  </a:solidFill>
                  <a:latin typeface="Arial"/>
                  <a:cs typeface="Arial"/>
                </a:endParaRPr>
              </a:p>
              <a:p>
                <a:pPr>
                  <a:lnSpc>
                    <a:spcPct val="200000"/>
                  </a:lnSpc>
                </a:pPr>
                <a:r>
                  <a:rPr lang="en-US" sz="1100">
                    <a:solidFill>
                      <a:srgbClr val="023553"/>
                    </a:solidFill>
                    <a:latin typeface="Arial"/>
                    <a:cs typeface="Arial"/>
                  </a:rPr>
                  <a:t>             &lt;1 Years</a:t>
                </a:r>
              </a:p>
              <a:p>
                <a:pPr algn="l">
                  <a:lnSpc>
                    <a:spcPct val="130000"/>
                  </a:lnSpc>
                </a:pPr>
                <a:endParaRPr lang="en-US" sz="950">
                  <a:solidFill>
                    <a:srgbClr val="FFFFFF"/>
                  </a:solidFill>
                  <a:latin typeface="Arial"/>
                  <a:cs typeface="Arial"/>
                </a:endParaRPr>
              </a:p>
            </p:txBody>
          </p:sp>
        </p:grpSp>
        <p:grpSp>
          <p:nvGrpSpPr>
            <p:cNvPr id="6" name="Group 5"/>
            <p:cNvGrpSpPr/>
            <p:nvPr/>
          </p:nvGrpSpPr>
          <p:grpSpPr>
            <a:xfrm>
              <a:off x="5999569" y="5343140"/>
              <a:ext cx="2517103" cy="1034900"/>
              <a:chOff x="5999569" y="5343140"/>
              <a:chExt cx="2517103" cy="1034900"/>
            </a:xfrm>
          </p:grpSpPr>
          <p:sp>
            <p:nvSpPr>
              <p:cNvPr id="14" name="Rectangle 13">
                <a:extLst>
                  <a:ext uri="{FF2B5EF4-FFF2-40B4-BE49-F238E27FC236}">
                    <a16:creationId xmlns:a16="http://schemas.microsoft.com/office/drawing/2014/main" id="{BB155533-2B77-4018-A172-10E7606C5B56}"/>
                  </a:ext>
                </a:extLst>
              </p:cNvPr>
              <p:cNvSpPr/>
              <p:nvPr/>
            </p:nvSpPr>
            <p:spPr>
              <a:xfrm>
                <a:off x="5999570" y="5375050"/>
                <a:ext cx="2517102" cy="1002632"/>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Rectangle 14">
                <a:extLst>
                  <a:ext uri="{FF2B5EF4-FFF2-40B4-BE49-F238E27FC236}">
                    <a16:creationId xmlns:a16="http://schemas.microsoft.com/office/drawing/2014/main" id="{BB155533-2B77-4018-A172-10E7606C5B56}"/>
                  </a:ext>
                </a:extLst>
              </p:cNvPr>
              <p:cNvSpPr/>
              <p:nvPr/>
            </p:nvSpPr>
            <p:spPr>
              <a:xfrm>
                <a:off x="5999569" y="5343140"/>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ubtitle 2"/>
              <p:cNvSpPr txBox="1">
                <a:spLocks/>
              </p:cNvSpPr>
              <p:nvPr/>
            </p:nvSpPr>
            <p:spPr>
              <a:xfrm>
                <a:off x="5999569" y="5375050"/>
                <a:ext cx="2517101" cy="100299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Publicity Impact</a:t>
                </a:r>
              </a:p>
              <a:p>
                <a:pPr>
                  <a:lnSpc>
                    <a:spcPct val="130000"/>
                  </a:lnSpc>
                </a:pPr>
                <a:endParaRPr lang="en-US" sz="100" b="1">
                  <a:solidFill>
                    <a:srgbClr val="023553"/>
                  </a:solidFill>
                  <a:latin typeface="Arial"/>
                  <a:cs typeface="Arial"/>
                </a:endParaRPr>
              </a:p>
              <a:p>
                <a:pPr>
                  <a:lnSpc>
                    <a:spcPct val="130000"/>
                  </a:lnSpc>
                </a:pPr>
                <a:endParaRPr lang="en-US" sz="100" b="1">
                  <a:solidFill>
                    <a:srgbClr val="023553"/>
                  </a:solidFill>
                  <a:latin typeface="Arial"/>
                  <a:cs typeface="Arial"/>
                </a:endParaRPr>
              </a:p>
              <a:p>
                <a:r>
                  <a:rPr lang="en-US" sz="1100">
                    <a:solidFill>
                      <a:srgbClr val="023553"/>
                    </a:solidFill>
                    <a:latin typeface="Arial"/>
                    <a:cs typeface="Arial"/>
                  </a:rPr>
                  <a:t>                                 That’s 			     Interesting 			</a:t>
                </a:r>
                <a:endParaRPr lang="en-US" sz="700">
                  <a:solidFill>
                    <a:srgbClr val="023553"/>
                  </a:solidFill>
                  <a:latin typeface="Arial"/>
                  <a:cs typeface="Arial"/>
                </a:endParaRPr>
              </a:p>
              <a:p>
                <a:pPr algn="l">
                  <a:lnSpc>
                    <a:spcPct val="130000"/>
                  </a:lnSpc>
                </a:pPr>
                <a:endParaRPr lang="en-US" sz="950">
                  <a:solidFill>
                    <a:srgbClr val="FFFFFF"/>
                  </a:solidFill>
                  <a:latin typeface="Arial"/>
                  <a:cs typeface="Arial"/>
                </a:endParaRPr>
              </a:p>
              <a:p>
                <a:pPr algn="l">
                  <a:lnSpc>
                    <a:spcPct val="120000"/>
                  </a:lnSpc>
                </a:pPr>
                <a:endParaRPr lang="en-US" sz="700">
                  <a:solidFill>
                    <a:srgbClr val="FFFFFF"/>
                  </a:solidFill>
                  <a:latin typeface="Arial"/>
                  <a:cs typeface="Arial"/>
                </a:endParaRPr>
              </a:p>
            </p:txBody>
          </p:sp>
        </p:grpSp>
        <p:grpSp>
          <p:nvGrpSpPr>
            <p:cNvPr id="2" name="Group 1"/>
            <p:cNvGrpSpPr/>
            <p:nvPr/>
          </p:nvGrpSpPr>
          <p:grpSpPr>
            <a:xfrm>
              <a:off x="5999571" y="4138463"/>
              <a:ext cx="2517101" cy="1023667"/>
              <a:chOff x="5999571" y="4138463"/>
              <a:chExt cx="2517101" cy="1023667"/>
            </a:xfrm>
          </p:grpSpPr>
          <p:sp>
            <p:nvSpPr>
              <p:cNvPr id="26" name="Rectangle 25">
                <a:extLst>
                  <a:ext uri="{FF2B5EF4-FFF2-40B4-BE49-F238E27FC236}">
                    <a16:creationId xmlns:a16="http://schemas.microsoft.com/office/drawing/2014/main" id="{BB155533-2B77-4018-A172-10E7606C5B56}"/>
                  </a:ext>
                </a:extLst>
              </p:cNvPr>
              <p:cNvSpPr/>
              <p:nvPr/>
            </p:nvSpPr>
            <p:spPr>
              <a:xfrm>
                <a:off x="5999571" y="4161198"/>
                <a:ext cx="2517101" cy="1000932"/>
              </a:xfrm>
              <a:prstGeom prst="rect">
                <a:avLst/>
              </a:prstGeom>
              <a:solidFill>
                <a:schemeClr val="bg1"/>
              </a:solid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BB155533-2B77-4018-A172-10E7606C5B56}"/>
                  </a:ext>
                </a:extLst>
              </p:cNvPr>
              <p:cNvSpPr/>
              <p:nvPr/>
            </p:nvSpPr>
            <p:spPr>
              <a:xfrm>
                <a:off x="5999571" y="4165879"/>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5999571" y="41384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Project Feasibility</a:t>
                </a:r>
              </a:p>
              <a:p>
                <a:pPr>
                  <a:lnSpc>
                    <a:spcPct val="130000"/>
                  </a:lnSpc>
                </a:pPr>
                <a:endParaRPr lang="en-US" sz="1000" b="1">
                  <a:solidFill>
                    <a:srgbClr val="023553"/>
                  </a:solidFill>
                  <a:latin typeface="Arial"/>
                  <a:cs typeface="Arial"/>
                </a:endParaRPr>
              </a:p>
              <a:p>
                <a:r>
                  <a:rPr lang="en-US" sz="700" b="1">
                    <a:solidFill>
                      <a:srgbClr val="023553"/>
                    </a:solidFill>
                    <a:latin typeface="Arial"/>
                    <a:cs typeface="Arial"/>
                  </a:rPr>
                  <a:t>                                  </a:t>
                </a:r>
                <a:r>
                  <a:rPr lang="en-US" sz="1100">
                    <a:solidFill>
                      <a:srgbClr val="023553"/>
                    </a:solidFill>
                    <a:latin typeface="Arial"/>
                    <a:cs typeface="Arial"/>
                  </a:rPr>
                  <a:t>Very Achievable</a:t>
                </a:r>
                <a:endParaRPr lang="en-US" sz="2000">
                  <a:solidFill>
                    <a:srgbClr val="023553"/>
                  </a:solidFill>
                  <a:latin typeface="Arial"/>
                  <a:cs typeface="Arial"/>
                </a:endParaRPr>
              </a:p>
            </p:txBody>
          </p:sp>
        </p:grpSp>
        <p:grpSp>
          <p:nvGrpSpPr>
            <p:cNvPr id="7" name="Group 6"/>
            <p:cNvGrpSpPr/>
            <p:nvPr/>
          </p:nvGrpSpPr>
          <p:grpSpPr>
            <a:xfrm>
              <a:off x="3324396" y="5322464"/>
              <a:ext cx="2517101" cy="1023667"/>
              <a:chOff x="3324396" y="5322464"/>
              <a:chExt cx="2517101" cy="1023667"/>
            </a:xfrm>
          </p:grpSpPr>
          <p:sp>
            <p:nvSpPr>
              <p:cNvPr id="18" name="Rectangle 17">
                <a:extLst>
                  <a:ext uri="{FF2B5EF4-FFF2-40B4-BE49-F238E27FC236}">
                    <a16:creationId xmlns:a16="http://schemas.microsoft.com/office/drawing/2014/main" id="{BB155533-2B77-4018-A172-10E7606C5B56}"/>
                  </a:ext>
                </a:extLst>
              </p:cNvPr>
              <p:cNvSpPr/>
              <p:nvPr/>
            </p:nvSpPr>
            <p:spPr>
              <a:xfrm>
                <a:off x="3324396" y="5343498"/>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9" name="Rectangle 18">
                <a:extLst>
                  <a:ext uri="{FF2B5EF4-FFF2-40B4-BE49-F238E27FC236}">
                    <a16:creationId xmlns:a16="http://schemas.microsoft.com/office/drawing/2014/main" id="{BB155533-2B77-4018-A172-10E7606C5B56}"/>
                  </a:ext>
                </a:extLst>
              </p:cNvPr>
              <p:cNvSpPr/>
              <p:nvPr/>
            </p:nvSpPr>
            <p:spPr>
              <a:xfrm>
                <a:off x="3324396" y="53434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ubtitle 2"/>
              <p:cNvSpPr txBox="1">
                <a:spLocks/>
              </p:cNvSpPr>
              <p:nvPr/>
            </p:nvSpPr>
            <p:spPr>
              <a:xfrm>
                <a:off x="3324396" y="5322464"/>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Project Maintenance</a:t>
                </a:r>
              </a:p>
              <a:p>
                <a:pPr>
                  <a:lnSpc>
                    <a:spcPct val="130000"/>
                  </a:lnSpc>
                </a:pPr>
                <a:endParaRPr lang="en-US" sz="650" b="1">
                  <a:solidFill>
                    <a:srgbClr val="023553"/>
                  </a:solidFill>
                  <a:latin typeface="Arial"/>
                  <a:cs typeface="Arial"/>
                </a:endParaRPr>
              </a:p>
              <a:p>
                <a:pPr>
                  <a:lnSpc>
                    <a:spcPct val="130000"/>
                  </a:lnSpc>
                </a:pPr>
                <a:endParaRPr lang="en-US" sz="200" b="1">
                  <a:solidFill>
                    <a:srgbClr val="023553"/>
                  </a:solidFill>
                  <a:latin typeface="Arial"/>
                  <a:cs typeface="Arial"/>
                </a:endParaRPr>
              </a:p>
              <a:p>
                <a:pPr algn="l"/>
                <a:r>
                  <a:rPr lang="en-US" sz="1200">
                    <a:solidFill>
                      <a:srgbClr val="023553"/>
                    </a:solidFill>
                    <a:latin typeface="Arial"/>
                    <a:cs typeface="Arial"/>
                  </a:rPr>
                  <a:t>                      </a:t>
                </a:r>
                <a:r>
                  <a:rPr lang="en-US" sz="1100">
                    <a:solidFill>
                      <a:srgbClr val="023553"/>
                    </a:solidFill>
                    <a:latin typeface="Arial"/>
                    <a:cs typeface="Arial"/>
                  </a:rPr>
                  <a:t>Low/None</a:t>
                </a:r>
              </a:p>
              <a:p>
                <a:pPr algn="l"/>
                <a:endParaRPr lang="en-US" sz="800" b="1">
                  <a:solidFill>
                    <a:srgbClr val="023553"/>
                  </a:solidFill>
                  <a:latin typeface="Arial"/>
                  <a:cs typeface="Arial"/>
                </a:endParaRPr>
              </a:p>
              <a:p>
                <a:pPr algn="l">
                  <a:lnSpc>
                    <a:spcPct val="130000"/>
                  </a:lnSpc>
                </a:pPr>
                <a:endParaRPr lang="en-US" sz="500">
                  <a:solidFill>
                    <a:srgbClr val="FFFFFF"/>
                  </a:solidFill>
                  <a:latin typeface="Arial"/>
                  <a:cs typeface="Arial"/>
                </a:endParaRPr>
              </a:p>
            </p:txBody>
          </p:sp>
          <p:pic>
            <p:nvPicPr>
              <p:cNvPr id="43" name="Picture 42"/>
              <p:cNvPicPr>
                <a:picLocks noChangeAspect="1"/>
              </p:cNvPicPr>
              <p:nvPr/>
            </p:nvPicPr>
            <p:blipFill>
              <a:blip r:embed="rId2"/>
              <a:stretch>
                <a:fillRect/>
              </a:stretch>
            </p:blipFill>
            <p:spPr>
              <a:xfrm>
                <a:off x="3523845" y="5762248"/>
                <a:ext cx="711286" cy="449533"/>
              </a:xfrm>
              <a:prstGeom prst="rect">
                <a:avLst/>
              </a:prstGeom>
            </p:spPr>
          </p:pic>
        </p:grpSp>
      </p:grpSp>
      <p:pic>
        <p:nvPicPr>
          <p:cNvPr id="42" name="Graphic 41">
            <a:extLst>
              <a:ext uri="{FF2B5EF4-FFF2-40B4-BE49-F238E27FC236}">
                <a16:creationId xmlns:a16="http://schemas.microsoft.com/office/drawing/2014/main" id="{CEC16381-7FCE-47DC-AA68-7DCDA0D2A7F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9976" t="24384" r="16147" b="22860"/>
          <a:stretch/>
        </p:blipFill>
        <p:spPr>
          <a:xfrm>
            <a:off x="731366" y="5852036"/>
            <a:ext cx="696881" cy="517041"/>
          </a:xfrm>
          <a:prstGeom prst="rect">
            <a:avLst/>
          </a:prstGeom>
        </p:spPr>
      </p:pic>
      <p:pic>
        <p:nvPicPr>
          <p:cNvPr id="5" name="Graphic 4">
            <a:extLst>
              <a:ext uri="{FF2B5EF4-FFF2-40B4-BE49-F238E27FC236}">
                <a16:creationId xmlns:a16="http://schemas.microsoft.com/office/drawing/2014/main" id="{E1BC7E9B-2E5C-4367-8437-3675EA34637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5245" t="16308" r="27421" b="25491"/>
          <a:stretch/>
        </p:blipFill>
        <p:spPr>
          <a:xfrm>
            <a:off x="731366" y="4817924"/>
            <a:ext cx="544657" cy="507443"/>
          </a:xfrm>
          <a:prstGeom prst="rect">
            <a:avLst/>
          </a:prstGeom>
        </p:spPr>
      </p:pic>
      <p:pic>
        <p:nvPicPr>
          <p:cNvPr id="45" name="Graphic 44">
            <a:extLst>
              <a:ext uri="{FF2B5EF4-FFF2-40B4-BE49-F238E27FC236}">
                <a16:creationId xmlns:a16="http://schemas.microsoft.com/office/drawing/2014/main" id="{4DA1FF62-F67F-43CD-BE8B-7B5E9C519300}"/>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9370" t="17668" r="28339" b="22118"/>
          <a:stretch/>
        </p:blipFill>
        <p:spPr>
          <a:xfrm>
            <a:off x="3046418" y="4844187"/>
            <a:ext cx="446028" cy="481180"/>
          </a:xfrm>
          <a:prstGeom prst="rect">
            <a:avLst/>
          </a:prstGeom>
        </p:spPr>
      </p:pic>
      <p:pic>
        <p:nvPicPr>
          <p:cNvPr id="46" name="Graphic 45">
            <a:extLst>
              <a:ext uri="{FF2B5EF4-FFF2-40B4-BE49-F238E27FC236}">
                <a16:creationId xmlns:a16="http://schemas.microsoft.com/office/drawing/2014/main" id="{60DF79E9-3316-4E1D-8F29-4E08B47DEFF6}"/>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29667" b="27878"/>
          <a:stretch/>
        </p:blipFill>
        <p:spPr>
          <a:xfrm>
            <a:off x="5119099" y="5910258"/>
            <a:ext cx="993078" cy="319461"/>
          </a:xfrm>
          <a:prstGeom prst="rect">
            <a:avLst/>
          </a:prstGeom>
        </p:spPr>
      </p:pic>
      <p:pic>
        <p:nvPicPr>
          <p:cNvPr id="49" name="Graphic 48">
            <a:extLst>
              <a:ext uri="{FF2B5EF4-FFF2-40B4-BE49-F238E27FC236}">
                <a16:creationId xmlns:a16="http://schemas.microsoft.com/office/drawing/2014/main" id="{2A6C1735-C7C9-488C-9D22-7EE72CBAE483}"/>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13382" t="15627" r="15961" b="23794"/>
          <a:stretch/>
        </p:blipFill>
        <p:spPr>
          <a:xfrm>
            <a:off x="5054527" y="4881564"/>
            <a:ext cx="707563" cy="459658"/>
          </a:xfrm>
          <a:prstGeom prst="rect">
            <a:avLst/>
          </a:prstGeom>
        </p:spPr>
      </p:pic>
      <p:sp>
        <p:nvSpPr>
          <p:cNvPr id="52" name="TextBox 51">
            <a:extLst>
              <a:ext uri="{FF2B5EF4-FFF2-40B4-BE49-F238E27FC236}">
                <a16:creationId xmlns:a16="http://schemas.microsoft.com/office/drawing/2014/main" id="{444DFC56-49C6-470B-9BA6-E772F3BF14ED}"/>
              </a:ext>
            </a:extLst>
          </p:cNvPr>
          <p:cNvSpPr txBox="1"/>
          <p:nvPr/>
        </p:nvSpPr>
        <p:spPr>
          <a:xfrm>
            <a:off x="4482443" y="1474955"/>
            <a:ext cx="4482881" cy="2862322"/>
          </a:xfrm>
          <a:prstGeom prst="rect">
            <a:avLst/>
          </a:prstGeom>
          <a:noFill/>
        </p:spPr>
        <p:txBody>
          <a:bodyPr wrap="square" rtlCol="0">
            <a:spAutoFit/>
          </a:bodyPr>
          <a:lstStyle/>
          <a:p>
            <a:pPr>
              <a:buSzPts val="1000"/>
              <a:tabLst>
                <a:tab pos="914400" algn="l"/>
              </a:tabLst>
            </a:pPr>
            <a:r>
              <a:rPr lang="en-US" sz="1500" dirty="0">
                <a:latin typeface="Arial" panose="020B0604020202020204" pitchFamily="34" charset="0"/>
                <a:ea typeface="Calibri" panose="020F0502020204030204" pitchFamily="34" charset="0"/>
                <a:cs typeface="Arial" panose="020B0604020202020204" pitchFamily="34" charset="0"/>
              </a:rPr>
              <a:t>Loyola University Chicago began purchasing unbundled RECs in 2008, driven by a desire to meet LEED requirements. Student pressure led Loyola to increase its purchase of RECs to </a:t>
            </a:r>
            <a:r>
              <a:rPr lang="en-US" sz="1500">
                <a:latin typeface="Arial" panose="020B0604020202020204" pitchFamily="34" charset="0"/>
                <a:ea typeface="Calibri" panose="020F0502020204030204" pitchFamily="34" charset="0"/>
                <a:cs typeface="Arial" panose="020B0604020202020204" pitchFamily="34" charset="0"/>
              </a:rPr>
              <a:t>35</a:t>
            </a:r>
            <a:r>
              <a:rPr lang="en-US" sz="1500" dirty="0">
                <a:latin typeface="Arial" panose="020B0604020202020204" pitchFamily="34" charset="0"/>
                <a:ea typeface="Calibri" panose="020F0502020204030204" pitchFamily="34" charset="0"/>
                <a:cs typeface="Arial" panose="020B0604020202020204" pitchFamily="34" charset="0"/>
              </a:rPr>
              <a:t>% (equivalent to the residence hall usage) and then to </a:t>
            </a:r>
            <a:r>
              <a:rPr lang="en-US" sz="1500">
                <a:latin typeface="Arial" panose="020B0604020202020204" pitchFamily="34" charset="0"/>
                <a:ea typeface="Calibri" panose="020F0502020204030204" pitchFamily="34" charset="0"/>
                <a:cs typeface="Arial" panose="020B0604020202020204" pitchFamily="34" charset="0"/>
              </a:rPr>
              <a:t>50</a:t>
            </a:r>
            <a:r>
              <a:rPr lang="en-US" sz="1500" dirty="0">
                <a:latin typeface="Arial" panose="020B0604020202020204" pitchFamily="34" charset="0"/>
                <a:ea typeface="Calibri" panose="020F0502020204030204" pitchFamily="34" charset="0"/>
                <a:cs typeface="Arial" panose="020B0604020202020204" pitchFamily="34" charset="0"/>
              </a:rPr>
              <a:t>% with increased budget support. Loyola plans to continue buying unbundled RECs as a short-term strategy through 2022 until, with support from </a:t>
            </a:r>
            <a:r>
              <a:rPr lang="en-US" sz="1500" dirty="0" err="1">
                <a:latin typeface="Arial" panose="020B0604020202020204" pitchFamily="34" charset="0"/>
                <a:ea typeface="Calibri" panose="020F0502020204030204" pitchFamily="34" charset="0"/>
                <a:cs typeface="Arial" panose="020B0604020202020204" pitchFamily="34" charset="0"/>
              </a:rPr>
              <a:t>CustomerFirst</a:t>
            </a:r>
            <a:r>
              <a:rPr lang="en-US" sz="1500" dirty="0">
                <a:latin typeface="Arial" panose="020B0604020202020204" pitchFamily="34" charset="0"/>
                <a:ea typeface="Calibri" panose="020F0502020204030204" pitchFamily="34" charset="0"/>
                <a:cs typeface="Arial" panose="020B0604020202020204" pitchFamily="34" charset="0"/>
              </a:rPr>
              <a:t> Renewables, it executes a long-term renewable energy contract for 100% of its electricity, causing a new renewable energy project to be added to the grid.</a:t>
            </a:r>
            <a:endParaRPr lang="en-US" sz="1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picture containing grass, outdoor, building, city&#10;&#10;Description automatically generated">
            <a:extLst>
              <a:ext uri="{FF2B5EF4-FFF2-40B4-BE49-F238E27FC236}">
                <a16:creationId xmlns:a16="http://schemas.microsoft.com/office/drawing/2014/main" id="{55159EEF-171A-492C-B4AB-929AE2830D71}"/>
              </a:ext>
            </a:extLst>
          </p:cNvPr>
          <p:cNvPicPr>
            <a:picLocks noChangeAspect="1"/>
          </p:cNvPicPr>
          <p:nvPr/>
        </p:nvPicPr>
        <p:blipFill rotWithShape="1">
          <a:blip r:embed="rId13"/>
          <a:srcRect r="44017"/>
          <a:stretch/>
        </p:blipFill>
        <p:spPr>
          <a:xfrm>
            <a:off x="572454" y="1500465"/>
            <a:ext cx="3878536" cy="2828951"/>
          </a:xfrm>
          <a:prstGeom prst="rect">
            <a:avLst/>
          </a:prstGeom>
        </p:spPr>
      </p:pic>
      <p:grpSp>
        <p:nvGrpSpPr>
          <p:cNvPr id="55" name="Group 54">
            <a:extLst>
              <a:ext uri="{FF2B5EF4-FFF2-40B4-BE49-F238E27FC236}">
                <a16:creationId xmlns:a16="http://schemas.microsoft.com/office/drawing/2014/main" id="{BF22A578-7630-419D-B78B-F6CDCA5B53E0}"/>
              </a:ext>
            </a:extLst>
          </p:cNvPr>
          <p:cNvGrpSpPr/>
          <p:nvPr/>
        </p:nvGrpSpPr>
        <p:grpSpPr>
          <a:xfrm>
            <a:off x="7250515" y="4809064"/>
            <a:ext cx="1538870" cy="1414266"/>
            <a:chOff x="6268829" y="3087880"/>
            <a:chExt cx="2309322" cy="2325768"/>
          </a:xfrm>
        </p:grpSpPr>
        <p:pic>
          <p:nvPicPr>
            <p:cNvPr id="59" name="Picture 58">
              <a:extLst>
                <a:ext uri="{FF2B5EF4-FFF2-40B4-BE49-F238E27FC236}">
                  <a16:creationId xmlns:a16="http://schemas.microsoft.com/office/drawing/2014/main" id="{6AD2D00C-5D25-4E73-9025-27B73A8F0B00}"/>
                </a:ext>
              </a:extLst>
            </p:cNvPr>
            <p:cNvPicPr>
              <a:picLocks noChangeAspect="1"/>
            </p:cNvPicPr>
            <p:nvPr/>
          </p:nvPicPr>
          <p:blipFill>
            <a:blip r:embed="rId14"/>
            <a:stretch>
              <a:fillRect/>
            </a:stretch>
          </p:blipFill>
          <p:spPr>
            <a:xfrm>
              <a:off x="6268829" y="5001908"/>
              <a:ext cx="2309322" cy="411740"/>
            </a:xfrm>
            <a:prstGeom prst="rect">
              <a:avLst/>
            </a:prstGeom>
          </p:spPr>
        </p:pic>
        <p:pic>
          <p:nvPicPr>
            <p:cNvPr id="57" name="Picture 56" descr="Logo, company name&#10;&#10;Description automatically generated">
              <a:extLst>
                <a:ext uri="{FF2B5EF4-FFF2-40B4-BE49-F238E27FC236}">
                  <a16:creationId xmlns:a16="http://schemas.microsoft.com/office/drawing/2014/main" id="{A0AA454F-7D8A-493B-B33C-021D234EEB15}"/>
                </a:ext>
              </a:extLst>
            </p:cNvPr>
            <p:cNvPicPr>
              <a:picLocks noChangeAspect="1"/>
            </p:cNvPicPr>
            <p:nvPr/>
          </p:nvPicPr>
          <p:blipFill rotWithShape="1">
            <a:blip r:embed="rId15"/>
            <a:srcRect b="27813"/>
            <a:stretch/>
          </p:blipFill>
          <p:spPr>
            <a:xfrm>
              <a:off x="6309289" y="3087880"/>
              <a:ext cx="2228400" cy="488894"/>
            </a:xfrm>
            <a:prstGeom prst="rect">
              <a:avLst/>
            </a:prstGeom>
          </p:spPr>
        </p:pic>
      </p:grpSp>
      <p:pic>
        <p:nvPicPr>
          <p:cNvPr id="3" name="Graphic 2">
            <a:extLst>
              <a:ext uri="{FF2B5EF4-FFF2-40B4-BE49-F238E27FC236}">
                <a16:creationId xmlns:a16="http://schemas.microsoft.com/office/drawing/2014/main" id="{76FA8804-210F-AF62-88DF-C1AE33F87DD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250515" y="5309361"/>
            <a:ext cx="1482322" cy="413671"/>
          </a:xfrm>
          <a:prstGeom prst="rect">
            <a:avLst/>
          </a:prstGeom>
        </p:spPr>
      </p:pic>
    </p:spTree>
    <p:extLst>
      <p:ext uri="{BB962C8B-B14F-4D97-AF65-F5344CB8AC3E}">
        <p14:creationId xmlns:p14="http://schemas.microsoft.com/office/powerpoint/2010/main" val="323001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73190" y="2057953"/>
            <a:ext cx="4543227" cy="2285447"/>
            <a:chOff x="471345" y="596901"/>
            <a:chExt cx="2229522" cy="973667"/>
          </a:xfrm>
        </p:grpSpPr>
        <p:sp>
          <p:nvSpPr>
            <p:cNvPr id="45"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 SNAPSHOT</a:t>
              </a:r>
            </a:p>
            <a:p>
              <a:pPr algn="l">
                <a:lnSpc>
                  <a:spcPct val="60000"/>
                </a:lnSpc>
              </a:pPr>
              <a:r>
                <a:rPr lang="en-US" sz="2800" b="1">
                  <a:solidFill>
                    <a:srgbClr val="007786"/>
                  </a:solidFill>
                  <a:latin typeface="Arial"/>
                  <a:cs typeface="Arial"/>
                </a:rPr>
                <a:t>VERSION #2</a:t>
              </a:r>
            </a:p>
            <a:p>
              <a:pPr algn="l">
                <a:lnSpc>
                  <a:spcPct val="60000"/>
                </a:lnSpc>
              </a:pPr>
              <a:endParaRPr lang="en-US" sz="2800" b="1">
                <a:solidFill>
                  <a:srgbClr val="007786"/>
                </a:solidFill>
                <a:latin typeface="Arial"/>
                <a:cs typeface="Arial"/>
              </a:endParaRPr>
            </a:p>
            <a:p>
              <a:pPr algn="l">
                <a:lnSpc>
                  <a:spcPct val="60000"/>
                </a:lnSpc>
              </a:pPr>
              <a:r>
                <a:rPr lang="en-US" sz="2800" b="1">
                  <a:solidFill>
                    <a:srgbClr val="007786"/>
                  </a:solidFill>
                  <a:latin typeface="Arial"/>
                  <a:cs typeface="Arial"/>
                </a:rPr>
                <a:t>FIVE-PAGE DETAILED</a:t>
              </a:r>
            </a:p>
            <a:p>
              <a:pPr algn="l">
                <a:lnSpc>
                  <a:spcPct val="60000"/>
                </a:lnSpc>
              </a:pPr>
              <a:r>
                <a:rPr lang="en-US" sz="2800" b="1">
                  <a:solidFill>
                    <a:srgbClr val="007786"/>
                  </a:solidFill>
                  <a:latin typeface="Arial"/>
                  <a:cs typeface="Arial"/>
                </a:rPr>
                <a:t>PROJECT OVERVIEW</a:t>
              </a:r>
            </a:p>
            <a:p>
              <a:pPr algn="l">
                <a:lnSpc>
                  <a:spcPct val="60000"/>
                </a:lnSpc>
              </a:pPr>
              <a:endParaRPr lang="en-US" sz="1400">
                <a:solidFill>
                  <a:srgbClr val="007786"/>
                </a:solidFill>
                <a:latin typeface="Arial"/>
                <a:cs typeface="Arial"/>
              </a:endParaRPr>
            </a:p>
          </p:txBody>
        </p:sp>
        <p:sp>
          <p:nvSpPr>
            <p:cNvPr id="48" name="Rectangle 47">
              <a:extLst>
                <a:ext uri="{FF2B5EF4-FFF2-40B4-BE49-F238E27FC236}">
                  <a16:creationId xmlns:a16="http://schemas.microsoft.com/office/drawing/2014/main" id="{BB155533-2B77-4018-A172-10E7606C5B56}"/>
                </a:ext>
              </a:extLst>
            </p:cNvPr>
            <p:cNvSpPr/>
            <p:nvPr/>
          </p:nvSpPr>
          <p:spPr>
            <a:xfrm>
              <a:off x="554812" y="1316566"/>
              <a:ext cx="19428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616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txBox="1">
            <a:spLocks/>
          </p:cNvSpPr>
          <p:nvPr/>
        </p:nvSpPr>
        <p:spPr>
          <a:xfrm>
            <a:off x="355600" y="331852"/>
            <a:ext cx="8432800" cy="1819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rgbClr val="173647"/>
                </a:solidFill>
                <a:latin typeface="Arial"/>
                <a:cs typeface="Arial"/>
              </a:rPr>
              <a:t>Loyola’s Renewable Energy Credit (REC) Strategy</a:t>
            </a:r>
            <a:endParaRPr lang="en-US" sz="3500" b="1">
              <a:solidFill>
                <a:srgbClr val="173647"/>
              </a:solidFill>
              <a:latin typeface="Arial"/>
              <a:cs typeface="Arial"/>
            </a:endParaRPr>
          </a:p>
        </p:txBody>
      </p:sp>
      <p:pic>
        <p:nvPicPr>
          <p:cNvPr id="4" name="Picture 3" descr="A picture containing grass, outdoor, building, city&#10;&#10;Description automatically generated">
            <a:extLst>
              <a:ext uri="{FF2B5EF4-FFF2-40B4-BE49-F238E27FC236}">
                <a16:creationId xmlns:a16="http://schemas.microsoft.com/office/drawing/2014/main" id="{1A3846EB-3A35-497C-BCF2-7D6871B6E0C5}"/>
              </a:ext>
            </a:extLst>
          </p:cNvPr>
          <p:cNvPicPr>
            <a:picLocks noChangeAspect="1"/>
          </p:cNvPicPr>
          <p:nvPr/>
        </p:nvPicPr>
        <p:blipFill rotWithShape="1">
          <a:blip r:embed="rId2"/>
          <a:srcRect r="37561"/>
          <a:stretch/>
        </p:blipFill>
        <p:spPr>
          <a:xfrm>
            <a:off x="355600" y="2422639"/>
            <a:ext cx="5709424" cy="3733800"/>
          </a:xfrm>
          <a:prstGeom prst="rect">
            <a:avLst/>
          </a:prstGeom>
        </p:spPr>
      </p:pic>
      <p:grpSp>
        <p:nvGrpSpPr>
          <p:cNvPr id="11" name="Group 10">
            <a:extLst>
              <a:ext uri="{FF2B5EF4-FFF2-40B4-BE49-F238E27FC236}">
                <a16:creationId xmlns:a16="http://schemas.microsoft.com/office/drawing/2014/main" id="{630A9EB2-F8C3-48F5-C591-62D29F434CE9}"/>
              </a:ext>
            </a:extLst>
          </p:cNvPr>
          <p:cNvGrpSpPr/>
          <p:nvPr/>
        </p:nvGrpSpPr>
        <p:grpSpPr>
          <a:xfrm>
            <a:off x="6916882" y="3429000"/>
            <a:ext cx="1538870" cy="1414266"/>
            <a:chOff x="6268829" y="3087880"/>
            <a:chExt cx="2309322" cy="2325768"/>
          </a:xfrm>
        </p:grpSpPr>
        <p:pic>
          <p:nvPicPr>
            <p:cNvPr id="12" name="Picture 11">
              <a:extLst>
                <a:ext uri="{FF2B5EF4-FFF2-40B4-BE49-F238E27FC236}">
                  <a16:creationId xmlns:a16="http://schemas.microsoft.com/office/drawing/2014/main" id="{F00434C6-2BFE-39C0-44D8-54CDF0CFA0D6}"/>
                </a:ext>
              </a:extLst>
            </p:cNvPr>
            <p:cNvPicPr>
              <a:picLocks noChangeAspect="1"/>
            </p:cNvPicPr>
            <p:nvPr/>
          </p:nvPicPr>
          <p:blipFill>
            <a:blip r:embed="rId3"/>
            <a:stretch>
              <a:fillRect/>
            </a:stretch>
          </p:blipFill>
          <p:spPr>
            <a:xfrm>
              <a:off x="6268829" y="5001908"/>
              <a:ext cx="2309322" cy="411740"/>
            </a:xfrm>
            <a:prstGeom prst="rect">
              <a:avLst/>
            </a:prstGeom>
          </p:spPr>
        </p:pic>
        <p:pic>
          <p:nvPicPr>
            <p:cNvPr id="13" name="Picture 12" descr="Logo, company name&#10;&#10;Description automatically generated">
              <a:extLst>
                <a:ext uri="{FF2B5EF4-FFF2-40B4-BE49-F238E27FC236}">
                  <a16:creationId xmlns:a16="http://schemas.microsoft.com/office/drawing/2014/main" id="{B76F9F8B-2A7D-A5CD-1E82-38A22F883463}"/>
                </a:ext>
              </a:extLst>
            </p:cNvPr>
            <p:cNvPicPr>
              <a:picLocks noChangeAspect="1"/>
            </p:cNvPicPr>
            <p:nvPr/>
          </p:nvPicPr>
          <p:blipFill rotWithShape="1">
            <a:blip r:embed="rId4"/>
            <a:srcRect b="27813"/>
            <a:stretch/>
          </p:blipFill>
          <p:spPr>
            <a:xfrm>
              <a:off x="6309289" y="3087880"/>
              <a:ext cx="2228400" cy="488894"/>
            </a:xfrm>
            <a:prstGeom prst="rect">
              <a:avLst/>
            </a:prstGeom>
          </p:spPr>
        </p:pic>
      </p:grpSp>
      <p:pic>
        <p:nvPicPr>
          <p:cNvPr id="14" name="Graphic 13">
            <a:extLst>
              <a:ext uri="{FF2B5EF4-FFF2-40B4-BE49-F238E27FC236}">
                <a16:creationId xmlns:a16="http://schemas.microsoft.com/office/drawing/2014/main" id="{1A3BFE69-3CB5-7DC4-95EC-7ED3233DA3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6882" y="3929297"/>
            <a:ext cx="1482322" cy="413671"/>
          </a:xfrm>
          <a:prstGeom prst="rect">
            <a:avLst/>
          </a:prstGeom>
        </p:spPr>
      </p:pic>
    </p:spTree>
    <p:extLst>
      <p:ext uri="{BB962C8B-B14F-4D97-AF65-F5344CB8AC3E}">
        <p14:creationId xmlns:p14="http://schemas.microsoft.com/office/powerpoint/2010/main" val="102331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stretch>
            <a:fillRect/>
          </a:stretch>
        </p:blipFill>
        <p:spPr>
          <a:xfrm>
            <a:off x="6833615" y="766714"/>
            <a:ext cx="1536098" cy="273878"/>
          </a:xfrm>
          <a:prstGeom prst="rect">
            <a:avLst/>
          </a:prstGeom>
        </p:spPr>
      </p:pic>
      <p:grpSp>
        <p:nvGrpSpPr>
          <p:cNvPr id="7" name="Group 6"/>
          <p:cNvGrpSpPr/>
          <p:nvPr/>
        </p:nvGrpSpPr>
        <p:grpSpPr>
          <a:xfrm>
            <a:off x="664878" y="596901"/>
            <a:ext cx="2229522" cy="973667"/>
            <a:chOff x="471345" y="596901"/>
            <a:chExt cx="2229522" cy="973667"/>
          </a:xfrm>
        </p:grpSpPr>
        <p:sp>
          <p:nvSpPr>
            <p:cNvPr id="45"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a:t>
              </a:r>
            </a:p>
            <a:p>
              <a:pPr algn="l">
                <a:lnSpc>
                  <a:spcPct val="60000"/>
                </a:lnSpc>
              </a:pPr>
              <a:r>
                <a:rPr lang="en-US" sz="2800" b="1">
                  <a:solidFill>
                    <a:srgbClr val="007786"/>
                  </a:solidFill>
                  <a:latin typeface="Arial"/>
                  <a:cs typeface="Arial"/>
                </a:rPr>
                <a:t>OVERVIEW</a:t>
              </a:r>
              <a:endParaRPr lang="en-US" sz="1400">
                <a:solidFill>
                  <a:srgbClr val="007786"/>
                </a:solidFill>
                <a:latin typeface="Arial"/>
                <a:cs typeface="Arial"/>
              </a:endParaRPr>
            </a:p>
          </p:txBody>
        </p:sp>
        <p:sp>
          <p:nvSpPr>
            <p:cNvPr id="48" name="Rectangle 47">
              <a:extLst>
                <a:ext uri="{FF2B5EF4-FFF2-40B4-BE49-F238E27FC236}">
                  <a16:creationId xmlns:a16="http://schemas.microsoft.com/office/drawing/2014/main" id="{BB155533-2B77-4018-A172-10E7606C5B56}"/>
                </a:ext>
              </a:extLst>
            </p:cNvPr>
            <p:cNvSpPr/>
            <p:nvPr/>
          </p:nvSpPr>
          <p:spPr>
            <a:xfrm>
              <a:off x="554812" y="1316566"/>
              <a:ext cx="19428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364B6705-A708-4E85-90D2-6AAE8E58A428}"/>
              </a:ext>
            </a:extLst>
          </p:cNvPr>
          <p:cNvSpPr txBox="1"/>
          <p:nvPr/>
        </p:nvSpPr>
        <p:spPr>
          <a:xfrm>
            <a:off x="774287" y="1442379"/>
            <a:ext cx="7768327" cy="2708434"/>
          </a:xfrm>
          <a:prstGeom prst="rect">
            <a:avLst/>
          </a:prstGeom>
          <a:noFill/>
        </p:spPr>
        <p:txBody>
          <a:bodyPr wrap="square" rtlCol="0">
            <a:spAutoFit/>
          </a:bodyPr>
          <a:lstStyle/>
          <a:p>
            <a:pPr>
              <a:buSzPts val="1000"/>
              <a:tabLst>
                <a:tab pos="914400" algn="l"/>
              </a:tabLst>
            </a:pPr>
            <a:r>
              <a:rPr lang="en-US" sz="1700" dirty="0">
                <a:latin typeface="Arial" panose="020B0604020202020204" pitchFamily="34" charset="0"/>
                <a:ea typeface="Calibri" panose="020F0502020204030204" pitchFamily="34" charset="0"/>
                <a:cs typeface="Arial" panose="020B0604020202020204" pitchFamily="34" charset="0"/>
              </a:rPr>
              <a:t>Loyola University Chicago began purchasing “unbundled” RECs (i.e. RECs sold separately from the energy that produced them) in 2008, driven by a desire to meet LEED requirements. In 2015, the University created a climate action plan targeting carbon neutrality for scopes 1 &amp; 2 by 2025. These goals, in combination with student pressure and increased funding, led Loyola to increase its purchase of RECs to 35% of its annual load in 2018. In 2019, Loyola partnered with </a:t>
            </a:r>
            <a:r>
              <a:rPr lang="en-US" sz="1700" dirty="0" err="1">
                <a:latin typeface="Arial" panose="020B0604020202020204" pitchFamily="34" charset="0"/>
                <a:ea typeface="Calibri" panose="020F0502020204030204" pitchFamily="34" charset="0"/>
                <a:cs typeface="Arial" panose="020B0604020202020204" pitchFamily="34" charset="0"/>
              </a:rPr>
              <a:t>CustomerFirst</a:t>
            </a:r>
            <a:r>
              <a:rPr lang="en-US" sz="1700" dirty="0">
                <a:latin typeface="Arial" panose="020B0604020202020204" pitchFamily="34" charset="0"/>
                <a:ea typeface="Calibri" panose="020F0502020204030204" pitchFamily="34" charset="0"/>
                <a:cs typeface="Arial" panose="020B0604020202020204" pitchFamily="34" charset="0"/>
              </a:rPr>
              <a:t> Renewables to explore ways to replace its short-term unbundled REC strategy with a long-term renewable energy contract. In 2023, the University expects to be supplied by a new renewable energy project added to the grid.</a:t>
            </a:r>
          </a:p>
        </p:txBody>
      </p:sp>
      <p:grpSp>
        <p:nvGrpSpPr>
          <p:cNvPr id="93" name="Group 92">
            <a:extLst>
              <a:ext uri="{FF2B5EF4-FFF2-40B4-BE49-F238E27FC236}">
                <a16:creationId xmlns:a16="http://schemas.microsoft.com/office/drawing/2014/main" id="{B72E1668-2F8F-438F-B8B4-2628EBC7F814}"/>
              </a:ext>
            </a:extLst>
          </p:cNvPr>
          <p:cNvGrpSpPr/>
          <p:nvPr/>
        </p:nvGrpSpPr>
        <p:grpSpPr>
          <a:xfrm>
            <a:off x="748344" y="4124892"/>
            <a:ext cx="7621369" cy="2308323"/>
            <a:chOff x="664878" y="4129068"/>
            <a:chExt cx="7851794" cy="2248972"/>
          </a:xfrm>
        </p:grpSpPr>
        <p:grpSp>
          <p:nvGrpSpPr>
            <p:cNvPr id="94" name="Group 93">
              <a:extLst>
                <a:ext uri="{FF2B5EF4-FFF2-40B4-BE49-F238E27FC236}">
                  <a16:creationId xmlns:a16="http://schemas.microsoft.com/office/drawing/2014/main" id="{600AC728-30FE-4016-9B27-BAB430A9A564}"/>
                </a:ext>
              </a:extLst>
            </p:cNvPr>
            <p:cNvGrpSpPr/>
            <p:nvPr/>
          </p:nvGrpSpPr>
          <p:grpSpPr>
            <a:xfrm>
              <a:off x="664878" y="4140164"/>
              <a:ext cx="2517101" cy="1023668"/>
              <a:chOff x="664878" y="4140164"/>
              <a:chExt cx="2517101" cy="1023668"/>
            </a:xfrm>
          </p:grpSpPr>
          <p:sp>
            <p:nvSpPr>
              <p:cNvPr id="116" name="Rectangle 115">
                <a:extLst>
                  <a:ext uri="{FF2B5EF4-FFF2-40B4-BE49-F238E27FC236}">
                    <a16:creationId xmlns:a16="http://schemas.microsoft.com/office/drawing/2014/main" id="{C63D6C4D-D07E-48D5-87B4-4B3951D4280B}"/>
                  </a:ext>
                </a:extLst>
              </p:cNvPr>
              <p:cNvSpPr/>
              <p:nvPr/>
            </p:nvSpPr>
            <p:spPr>
              <a:xfrm>
                <a:off x="664878" y="4165879"/>
                <a:ext cx="2517101" cy="997948"/>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17" name="Rectangle 116">
                <a:extLst>
                  <a:ext uri="{FF2B5EF4-FFF2-40B4-BE49-F238E27FC236}">
                    <a16:creationId xmlns:a16="http://schemas.microsoft.com/office/drawing/2014/main" id="{E2F2D2C8-9343-4D8B-83C3-071FE81AC3BF}"/>
                  </a:ext>
                </a:extLst>
              </p:cNvPr>
              <p:cNvSpPr/>
              <p:nvPr/>
            </p:nvSpPr>
            <p:spPr>
              <a:xfrm>
                <a:off x="664878" y="41611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Subtitle 2">
                <a:extLst>
                  <a:ext uri="{FF2B5EF4-FFF2-40B4-BE49-F238E27FC236}">
                    <a16:creationId xmlns:a16="http://schemas.microsoft.com/office/drawing/2014/main" id="{8D8BB085-B299-4706-9A50-4EB0F98965AB}"/>
                  </a:ext>
                </a:extLst>
              </p:cNvPr>
              <p:cNvSpPr txBox="1">
                <a:spLocks/>
              </p:cNvSpPr>
              <p:nvPr/>
            </p:nvSpPr>
            <p:spPr>
              <a:xfrm>
                <a:off x="664878" y="4140164"/>
                <a:ext cx="2517101" cy="10236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GHG &amp; Environmental Impact</a:t>
                </a:r>
              </a:p>
              <a:p>
                <a:pPr>
                  <a:lnSpc>
                    <a:spcPct val="130000"/>
                  </a:lnSpc>
                </a:pPr>
                <a:endParaRPr lang="en-US" sz="300" b="1">
                  <a:solidFill>
                    <a:srgbClr val="023553"/>
                  </a:solidFill>
                  <a:latin typeface="Arial"/>
                  <a:cs typeface="Arial"/>
                </a:endParaRPr>
              </a:p>
              <a:p>
                <a:r>
                  <a:rPr lang="en-US" sz="1400">
                    <a:solidFill>
                      <a:srgbClr val="023553"/>
                    </a:solidFill>
                    <a:latin typeface="Arial"/>
                    <a:cs typeface="Arial"/>
                  </a:rPr>
                  <a:t>         </a:t>
                </a:r>
              </a:p>
              <a:p>
                <a:r>
                  <a:rPr lang="en-US" sz="1400">
                    <a:solidFill>
                      <a:srgbClr val="023553"/>
                    </a:solidFill>
                    <a:latin typeface="Arial"/>
                    <a:cs typeface="Arial"/>
                  </a:rPr>
                  <a:t>		 </a:t>
                </a:r>
                <a:r>
                  <a:rPr lang="en-US" sz="1100">
                    <a:solidFill>
                      <a:srgbClr val="023553"/>
                    </a:solidFill>
                    <a:latin typeface="Arial"/>
                    <a:cs typeface="Arial"/>
                  </a:rPr>
                  <a:t>Moderate</a:t>
                </a:r>
                <a:endParaRPr lang="en-US" sz="1400">
                  <a:solidFill>
                    <a:srgbClr val="023553"/>
                  </a:solidFill>
                  <a:latin typeface="Arial"/>
                  <a:cs typeface="Arial"/>
                </a:endParaRPr>
              </a:p>
              <a:p>
                <a:r>
                  <a:rPr lang="en-US" sz="800">
                    <a:solidFill>
                      <a:srgbClr val="173647"/>
                    </a:solidFill>
                    <a:latin typeface="Arial"/>
                    <a:cs typeface="Arial"/>
                  </a:rPr>
                  <a:t>                  </a:t>
                </a:r>
                <a:r>
                  <a:rPr lang="en-US" sz="700">
                    <a:solidFill>
                      <a:srgbClr val="173647"/>
                    </a:solidFill>
                    <a:latin typeface="Arial"/>
                    <a:cs typeface="Arial"/>
                  </a:rPr>
                  <a:t> </a:t>
                </a:r>
              </a:p>
            </p:txBody>
          </p:sp>
        </p:grpSp>
        <p:grpSp>
          <p:nvGrpSpPr>
            <p:cNvPr id="95" name="Group 94">
              <a:extLst>
                <a:ext uri="{FF2B5EF4-FFF2-40B4-BE49-F238E27FC236}">
                  <a16:creationId xmlns:a16="http://schemas.microsoft.com/office/drawing/2014/main" id="{067E0959-FA00-4509-A38F-3AE9F1343DAF}"/>
                </a:ext>
              </a:extLst>
            </p:cNvPr>
            <p:cNvGrpSpPr/>
            <p:nvPr/>
          </p:nvGrpSpPr>
          <p:grpSpPr>
            <a:xfrm>
              <a:off x="664878" y="5339363"/>
              <a:ext cx="2517101" cy="1023667"/>
              <a:chOff x="664878" y="5339363"/>
              <a:chExt cx="2517101" cy="1023667"/>
            </a:xfrm>
          </p:grpSpPr>
          <p:sp>
            <p:nvSpPr>
              <p:cNvPr id="113" name="Rectangle 112">
                <a:extLst>
                  <a:ext uri="{FF2B5EF4-FFF2-40B4-BE49-F238E27FC236}">
                    <a16:creationId xmlns:a16="http://schemas.microsoft.com/office/drawing/2014/main" id="{6E6AFB80-0ED8-4EE2-952F-2A9972E87061}"/>
                  </a:ext>
                </a:extLst>
              </p:cNvPr>
              <p:cNvSpPr/>
              <p:nvPr/>
            </p:nvSpPr>
            <p:spPr>
              <a:xfrm>
                <a:off x="664878" y="5354015"/>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14" name="Rectangle 113">
                <a:extLst>
                  <a:ext uri="{FF2B5EF4-FFF2-40B4-BE49-F238E27FC236}">
                    <a16:creationId xmlns:a16="http://schemas.microsoft.com/office/drawing/2014/main" id="{92760378-39AD-49AA-AB54-30D2F633CDD2}"/>
                  </a:ext>
                </a:extLst>
              </p:cNvPr>
              <p:cNvSpPr/>
              <p:nvPr/>
            </p:nvSpPr>
            <p:spPr>
              <a:xfrm>
                <a:off x="664878" y="5343499"/>
                <a:ext cx="2517101" cy="333042"/>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Subtitle 2">
                <a:extLst>
                  <a:ext uri="{FF2B5EF4-FFF2-40B4-BE49-F238E27FC236}">
                    <a16:creationId xmlns:a16="http://schemas.microsoft.com/office/drawing/2014/main" id="{13062AEB-C25B-45A5-AD53-977D3E1C0348}"/>
                  </a:ext>
                </a:extLst>
              </p:cNvPr>
              <p:cNvSpPr txBox="1">
                <a:spLocks/>
              </p:cNvSpPr>
              <p:nvPr/>
            </p:nvSpPr>
            <p:spPr>
              <a:xfrm>
                <a:off x="664878" y="53393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Economic Impact &amp; Savings</a:t>
                </a:r>
              </a:p>
              <a:p>
                <a:pPr>
                  <a:lnSpc>
                    <a:spcPct val="130000"/>
                  </a:lnSpc>
                </a:pPr>
                <a:endParaRPr lang="en-US" sz="600" b="1">
                  <a:solidFill>
                    <a:srgbClr val="023553"/>
                  </a:solidFill>
                  <a:latin typeface="Arial"/>
                  <a:cs typeface="Arial"/>
                </a:endParaRPr>
              </a:p>
              <a:p>
                <a:r>
                  <a:rPr lang="en-US" sz="1400">
                    <a:solidFill>
                      <a:srgbClr val="023553"/>
                    </a:solidFill>
                    <a:latin typeface="Arial"/>
                    <a:cs typeface="Arial"/>
                  </a:rPr>
                  <a:t>        </a:t>
                </a:r>
                <a:r>
                  <a:rPr lang="en-US" sz="1100">
                    <a:solidFill>
                      <a:srgbClr val="023553"/>
                    </a:solidFill>
                    <a:latin typeface="Arial"/>
                    <a:cs typeface="Arial"/>
                  </a:rPr>
                  <a:t>     Small Net Cost</a:t>
                </a:r>
                <a:endParaRPr lang="en-US" sz="800">
                  <a:solidFill>
                    <a:srgbClr val="FFFFFF"/>
                  </a:solidFill>
                  <a:latin typeface="Arial"/>
                  <a:cs typeface="Arial"/>
                </a:endParaRPr>
              </a:p>
            </p:txBody>
          </p:sp>
        </p:grpSp>
        <p:grpSp>
          <p:nvGrpSpPr>
            <p:cNvPr id="96" name="Group 95">
              <a:extLst>
                <a:ext uri="{FF2B5EF4-FFF2-40B4-BE49-F238E27FC236}">
                  <a16:creationId xmlns:a16="http://schemas.microsoft.com/office/drawing/2014/main" id="{4AC9FB99-6735-45EC-AC8A-367E8F30CF80}"/>
                </a:ext>
              </a:extLst>
            </p:cNvPr>
            <p:cNvGrpSpPr/>
            <p:nvPr/>
          </p:nvGrpSpPr>
          <p:grpSpPr>
            <a:xfrm>
              <a:off x="3324396" y="4129068"/>
              <a:ext cx="2517101" cy="1033609"/>
              <a:chOff x="3324396" y="4129068"/>
              <a:chExt cx="2517101" cy="1033609"/>
            </a:xfrm>
          </p:grpSpPr>
          <p:sp>
            <p:nvSpPr>
              <p:cNvPr id="110" name="Rectangle 109">
                <a:extLst>
                  <a:ext uri="{FF2B5EF4-FFF2-40B4-BE49-F238E27FC236}">
                    <a16:creationId xmlns:a16="http://schemas.microsoft.com/office/drawing/2014/main" id="{40036C24-1E37-41E5-BB42-00E49F429864}"/>
                  </a:ext>
                </a:extLst>
              </p:cNvPr>
              <p:cNvSpPr/>
              <p:nvPr/>
            </p:nvSpPr>
            <p:spPr>
              <a:xfrm>
                <a:off x="3324396" y="4160043"/>
                <a:ext cx="2517101" cy="1002634"/>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11" name="Rectangle 110">
                <a:extLst>
                  <a:ext uri="{FF2B5EF4-FFF2-40B4-BE49-F238E27FC236}">
                    <a16:creationId xmlns:a16="http://schemas.microsoft.com/office/drawing/2014/main" id="{7E006346-9AAF-42FE-93F0-1413F92106AD}"/>
                  </a:ext>
                </a:extLst>
              </p:cNvPr>
              <p:cNvSpPr/>
              <p:nvPr/>
            </p:nvSpPr>
            <p:spPr>
              <a:xfrm>
                <a:off x="3324396" y="4160042"/>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Subtitle 2">
                <a:extLst>
                  <a:ext uri="{FF2B5EF4-FFF2-40B4-BE49-F238E27FC236}">
                    <a16:creationId xmlns:a16="http://schemas.microsoft.com/office/drawing/2014/main" id="{2B448A00-E1BC-4F54-8633-0D0EFA27822A}"/>
                  </a:ext>
                </a:extLst>
              </p:cNvPr>
              <p:cNvSpPr txBox="1">
                <a:spLocks/>
              </p:cNvSpPr>
              <p:nvPr/>
            </p:nvSpPr>
            <p:spPr>
              <a:xfrm>
                <a:off x="3324396" y="4129068"/>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Project Timeline</a:t>
                </a:r>
              </a:p>
              <a:p>
                <a:pPr>
                  <a:lnSpc>
                    <a:spcPct val="130000"/>
                  </a:lnSpc>
                </a:pPr>
                <a:r>
                  <a:rPr lang="en-US" sz="1100">
                    <a:solidFill>
                      <a:srgbClr val="023553"/>
                    </a:solidFill>
                    <a:latin typeface="Arial"/>
                    <a:cs typeface="Arial"/>
                  </a:rPr>
                  <a:t> </a:t>
                </a:r>
              </a:p>
              <a:p>
                <a:pPr>
                  <a:lnSpc>
                    <a:spcPct val="130000"/>
                  </a:lnSpc>
                </a:pPr>
                <a:r>
                  <a:rPr lang="en-US" sz="1100">
                    <a:solidFill>
                      <a:srgbClr val="023553"/>
                    </a:solidFill>
                    <a:latin typeface="Arial"/>
                    <a:cs typeface="Arial"/>
                  </a:rPr>
                  <a:t>		&lt;1 Year</a:t>
                </a:r>
              </a:p>
              <a:p>
                <a:pPr algn="l">
                  <a:lnSpc>
                    <a:spcPct val="130000"/>
                  </a:lnSpc>
                </a:pPr>
                <a:endParaRPr lang="en-US" sz="950">
                  <a:solidFill>
                    <a:srgbClr val="FFFFFF"/>
                  </a:solidFill>
                  <a:latin typeface="Arial"/>
                  <a:cs typeface="Arial"/>
                </a:endParaRPr>
              </a:p>
            </p:txBody>
          </p:sp>
        </p:grpSp>
        <p:grpSp>
          <p:nvGrpSpPr>
            <p:cNvPr id="97" name="Group 96">
              <a:extLst>
                <a:ext uri="{FF2B5EF4-FFF2-40B4-BE49-F238E27FC236}">
                  <a16:creationId xmlns:a16="http://schemas.microsoft.com/office/drawing/2014/main" id="{5BCCFF41-FC4E-47A4-B6FE-81A36FD8753D}"/>
                </a:ext>
              </a:extLst>
            </p:cNvPr>
            <p:cNvGrpSpPr/>
            <p:nvPr/>
          </p:nvGrpSpPr>
          <p:grpSpPr>
            <a:xfrm>
              <a:off x="5999569" y="5343140"/>
              <a:ext cx="2517103" cy="1034900"/>
              <a:chOff x="5999569" y="5343140"/>
              <a:chExt cx="2517103" cy="1034900"/>
            </a:xfrm>
          </p:grpSpPr>
          <p:sp>
            <p:nvSpPr>
              <p:cNvPr id="107" name="Rectangle 106">
                <a:extLst>
                  <a:ext uri="{FF2B5EF4-FFF2-40B4-BE49-F238E27FC236}">
                    <a16:creationId xmlns:a16="http://schemas.microsoft.com/office/drawing/2014/main" id="{3C4B8745-AF0E-4631-95A3-435D99334B3B}"/>
                  </a:ext>
                </a:extLst>
              </p:cNvPr>
              <p:cNvSpPr/>
              <p:nvPr/>
            </p:nvSpPr>
            <p:spPr>
              <a:xfrm>
                <a:off x="5999570" y="5375050"/>
                <a:ext cx="2517102" cy="1002632"/>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8" name="Rectangle 107">
                <a:extLst>
                  <a:ext uri="{FF2B5EF4-FFF2-40B4-BE49-F238E27FC236}">
                    <a16:creationId xmlns:a16="http://schemas.microsoft.com/office/drawing/2014/main" id="{ECA7C903-8D0D-4F43-985A-2BE2DA76D3F4}"/>
                  </a:ext>
                </a:extLst>
              </p:cNvPr>
              <p:cNvSpPr/>
              <p:nvPr/>
            </p:nvSpPr>
            <p:spPr>
              <a:xfrm>
                <a:off x="5999569" y="5343140"/>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Subtitle 2">
                <a:extLst>
                  <a:ext uri="{FF2B5EF4-FFF2-40B4-BE49-F238E27FC236}">
                    <a16:creationId xmlns:a16="http://schemas.microsoft.com/office/drawing/2014/main" id="{03E82048-C2ED-4BD9-B9D0-51DABDCDBCF6}"/>
                  </a:ext>
                </a:extLst>
              </p:cNvPr>
              <p:cNvSpPr txBox="1">
                <a:spLocks/>
              </p:cNvSpPr>
              <p:nvPr/>
            </p:nvSpPr>
            <p:spPr>
              <a:xfrm>
                <a:off x="5999569" y="5375050"/>
                <a:ext cx="2517101" cy="100299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Publicity Impact</a:t>
                </a:r>
              </a:p>
              <a:p>
                <a:pPr>
                  <a:lnSpc>
                    <a:spcPct val="130000"/>
                  </a:lnSpc>
                </a:pPr>
                <a:endParaRPr lang="en-US" sz="100" b="1">
                  <a:solidFill>
                    <a:srgbClr val="023553"/>
                  </a:solidFill>
                  <a:latin typeface="Arial"/>
                  <a:cs typeface="Arial"/>
                </a:endParaRPr>
              </a:p>
              <a:p>
                <a:pPr>
                  <a:lnSpc>
                    <a:spcPct val="130000"/>
                  </a:lnSpc>
                </a:pPr>
                <a:endParaRPr lang="en-US" sz="100" b="1">
                  <a:solidFill>
                    <a:srgbClr val="023553"/>
                  </a:solidFill>
                  <a:latin typeface="Arial"/>
                  <a:cs typeface="Arial"/>
                </a:endParaRPr>
              </a:p>
              <a:p>
                <a:r>
                  <a:rPr lang="en-US" sz="1100">
                    <a:solidFill>
                      <a:srgbClr val="023553"/>
                    </a:solidFill>
                    <a:latin typeface="Arial"/>
                    <a:cs typeface="Arial"/>
                  </a:rPr>
                  <a:t>                         </a:t>
                </a:r>
              </a:p>
              <a:p>
                <a:r>
                  <a:rPr lang="en-US" sz="1100">
                    <a:solidFill>
                      <a:srgbClr val="023553"/>
                    </a:solidFill>
                    <a:latin typeface="Arial"/>
                    <a:cs typeface="Arial"/>
                  </a:rPr>
                  <a:t>		       That’s 			     Interesting 			</a:t>
                </a:r>
                <a:endParaRPr lang="en-US" sz="700">
                  <a:solidFill>
                    <a:srgbClr val="023553"/>
                  </a:solidFill>
                  <a:latin typeface="Arial"/>
                  <a:cs typeface="Arial"/>
                </a:endParaRPr>
              </a:p>
              <a:p>
                <a:pPr algn="l">
                  <a:lnSpc>
                    <a:spcPct val="130000"/>
                  </a:lnSpc>
                </a:pPr>
                <a:endParaRPr lang="en-US" sz="950">
                  <a:solidFill>
                    <a:srgbClr val="FFFFFF"/>
                  </a:solidFill>
                  <a:latin typeface="Arial"/>
                  <a:cs typeface="Arial"/>
                </a:endParaRPr>
              </a:p>
              <a:p>
                <a:pPr algn="l">
                  <a:lnSpc>
                    <a:spcPct val="120000"/>
                  </a:lnSpc>
                </a:pPr>
                <a:endParaRPr lang="en-US" sz="700">
                  <a:solidFill>
                    <a:srgbClr val="FFFFFF"/>
                  </a:solidFill>
                  <a:latin typeface="Arial"/>
                  <a:cs typeface="Arial"/>
                </a:endParaRPr>
              </a:p>
            </p:txBody>
          </p:sp>
        </p:grpSp>
        <p:grpSp>
          <p:nvGrpSpPr>
            <p:cNvPr id="98" name="Group 97">
              <a:extLst>
                <a:ext uri="{FF2B5EF4-FFF2-40B4-BE49-F238E27FC236}">
                  <a16:creationId xmlns:a16="http://schemas.microsoft.com/office/drawing/2014/main" id="{8917D30E-5532-4C46-8D27-8687044270E2}"/>
                </a:ext>
              </a:extLst>
            </p:cNvPr>
            <p:cNvGrpSpPr/>
            <p:nvPr/>
          </p:nvGrpSpPr>
          <p:grpSpPr>
            <a:xfrm>
              <a:off x="5999571" y="4138463"/>
              <a:ext cx="2517101" cy="1023667"/>
              <a:chOff x="5999571" y="4138463"/>
              <a:chExt cx="2517101" cy="1023667"/>
            </a:xfrm>
          </p:grpSpPr>
          <p:sp>
            <p:nvSpPr>
              <p:cNvPr id="104" name="Rectangle 103">
                <a:extLst>
                  <a:ext uri="{FF2B5EF4-FFF2-40B4-BE49-F238E27FC236}">
                    <a16:creationId xmlns:a16="http://schemas.microsoft.com/office/drawing/2014/main" id="{3F04E803-3762-4705-A619-24032667CC4B}"/>
                  </a:ext>
                </a:extLst>
              </p:cNvPr>
              <p:cNvSpPr/>
              <p:nvPr/>
            </p:nvSpPr>
            <p:spPr>
              <a:xfrm>
                <a:off x="5999571" y="4161198"/>
                <a:ext cx="2517101" cy="1000932"/>
              </a:xfrm>
              <a:prstGeom prst="rect">
                <a:avLst/>
              </a:prstGeom>
              <a:solidFill>
                <a:schemeClr val="bg1"/>
              </a:solid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5" name="Rectangle 104">
                <a:extLst>
                  <a:ext uri="{FF2B5EF4-FFF2-40B4-BE49-F238E27FC236}">
                    <a16:creationId xmlns:a16="http://schemas.microsoft.com/office/drawing/2014/main" id="{D25F5387-A2D6-41AD-B7FA-CCCB6137DE1C}"/>
                  </a:ext>
                </a:extLst>
              </p:cNvPr>
              <p:cNvSpPr/>
              <p:nvPr/>
            </p:nvSpPr>
            <p:spPr>
              <a:xfrm>
                <a:off x="5999571" y="4165879"/>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Subtitle 2">
                <a:extLst>
                  <a:ext uri="{FF2B5EF4-FFF2-40B4-BE49-F238E27FC236}">
                    <a16:creationId xmlns:a16="http://schemas.microsoft.com/office/drawing/2014/main" id="{F266915F-1F62-41D0-8FA0-AC3F827448F8}"/>
                  </a:ext>
                </a:extLst>
              </p:cNvPr>
              <p:cNvSpPr txBox="1">
                <a:spLocks/>
              </p:cNvSpPr>
              <p:nvPr/>
            </p:nvSpPr>
            <p:spPr>
              <a:xfrm>
                <a:off x="5999571" y="41384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Project Feasibility</a:t>
                </a:r>
              </a:p>
              <a:p>
                <a:pPr>
                  <a:lnSpc>
                    <a:spcPct val="130000"/>
                  </a:lnSpc>
                </a:pPr>
                <a:endParaRPr lang="en-US" sz="1000" b="1">
                  <a:solidFill>
                    <a:srgbClr val="023553"/>
                  </a:solidFill>
                  <a:latin typeface="Arial"/>
                  <a:cs typeface="Arial"/>
                </a:endParaRPr>
              </a:p>
              <a:p>
                <a:r>
                  <a:rPr lang="en-US" sz="700" b="1">
                    <a:solidFill>
                      <a:srgbClr val="023553"/>
                    </a:solidFill>
                    <a:latin typeface="Arial"/>
                    <a:cs typeface="Arial"/>
                  </a:rPr>
                  <a:t>                                  </a:t>
                </a:r>
                <a:r>
                  <a:rPr lang="en-US" sz="1100">
                    <a:solidFill>
                      <a:srgbClr val="023553"/>
                    </a:solidFill>
                    <a:latin typeface="Arial"/>
                    <a:cs typeface="Arial"/>
                  </a:rPr>
                  <a:t>Very Achievable</a:t>
                </a:r>
                <a:endParaRPr lang="en-US" sz="2000">
                  <a:solidFill>
                    <a:srgbClr val="023553"/>
                  </a:solidFill>
                  <a:latin typeface="Arial"/>
                  <a:cs typeface="Arial"/>
                </a:endParaRPr>
              </a:p>
            </p:txBody>
          </p:sp>
        </p:grpSp>
        <p:grpSp>
          <p:nvGrpSpPr>
            <p:cNvPr id="99" name="Group 98">
              <a:extLst>
                <a:ext uri="{FF2B5EF4-FFF2-40B4-BE49-F238E27FC236}">
                  <a16:creationId xmlns:a16="http://schemas.microsoft.com/office/drawing/2014/main" id="{19DD6071-372D-4F5E-B282-7D00A708FDE6}"/>
                </a:ext>
              </a:extLst>
            </p:cNvPr>
            <p:cNvGrpSpPr/>
            <p:nvPr/>
          </p:nvGrpSpPr>
          <p:grpSpPr>
            <a:xfrm>
              <a:off x="3324396" y="5322464"/>
              <a:ext cx="2517101" cy="1023667"/>
              <a:chOff x="3324396" y="5322464"/>
              <a:chExt cx="2517101" cy="1023667"/>
            </a:xfrm>
          </p:grpSpPr>
          <p:sp>
            <p:nvSpPr>
              <p:cNvPr id="100" name="Rectangle 99">
                <a:extLst>
                  <a:ext uri="{FF2B5EF4-FFF2-40B4-BE49-F238E27FC236}">
                    <a16:creationId xmlns:a16="http://schemas.microsoft.com/office/drawing/2014/main" id="{8D19F287-CDE4-4989-86D3-EEF0E443D840}"/>
                  </a:ext>
                </a:extLst>
              </p:cNvPr>
              <p:cNvSpPr/>
              <p:nvPr/>
            </p:nvSpPr>
            <p:spPr>
              <a:xfrm>
                <a:off x="3324396" y="5343498"/>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1" name="Rectangle 100">
                <a:extLst>
                  <a:ext uri="{FF2B5EF4-FFF2-40B4-BE49-F238E27FC236}">
                    <a16:creationId xmlns:a16="http://schemas.microsoft.com/office/drawing/2014/main" id="{C7F06557-4C38-43E3-9DA1-675020899EE3}"/>
                  </a:ext>
                </a:extLst>
              </p:cNvPr>
              <p:cNvSpPr/>
              <p:nvPr/>
            </p:nvSpPr>
            <p:spPr>
              <a:xfrm>
                <a:off x="3324396" y="53434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Subtitle 2">
                <a:extLst>
                  <a:ext uri="{FF2B5EF4-FFF2-40B4-BE49-F238E27FC236}">
                    <a16:creationId xmlns:a16="http://schemas.microsoft.com/office/drawing/2014/main" id="{AE331189-D2FE-4D44-891E-FE5DA6EF9177}"/>
                  </a:ext>
                </a:extLst>
              </p:cNvPr>
              <p:cNvSpPr txBox="1">
                <a:spLocks/>
              </p:cNvSpPr>
              <p:nvPr/>
            </p:nvSpPr>
            <p:spPr>
              <a:xfrm>
                <a:off x="3324396" y="5322464"/>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a:solidFill>
                      <a:srgbClr val="023553"/>
                    </a:solidFill>
                    <a:latin typeface="Arial"/>
                    <a:cs typeface="Arial"/>
                  </a:rPr>
                  <a:t>Project Maintenance</a:t>
                </a:r>
              </a:p>
              <a:p>
                <a:pPr>
                  <a:lnSpc>
                    <a:spcPct val="130000"/>
                  </a:lnSpc>
                </a:pPr>
                <a:endParaRPr lang="en-US" sz="650" b="1">
                  <a:solidFill>
                    <a:srgbClr val="023553"/>
                  </a:solidFill>
                  <a:latin typeface="Arial"/>
                  <a:cs typeface="Arial"/>
                </a:endParaRPr>
              </a:p>
              <a:p>
                <a:pPr>
                  <a:lnSpc>
                    <a:spcPct val="130000"/>
                  </a:lnSpc>
                </a:pPr>
                <a:endParaRPr lang="en-US" sz="200" b="1">
                  <a:solidFill>
                    <a:srgbClr val="023553"/>
                  </a:solidFill>
                  <a:latin typeface="Arial"/>
                  <a:cs typeface="Arial"/>
                </a:endParaRPr>
              </a:p>
              <a:p>
                <a:pPr algn="l"/>
                <a:r>
                  <a:rPr lang="en-US" sz="1200">
                    <a:solidFill>
                      <a:srgbClr val="023553"/>
                    </a:solidFill>
                    <a:latin typeface="Arial"/>
                    <a:cs typeface="Arial"/>
                  </a:rPr>
                  <a:t>                      </a:t>
                </a:r>
                <a:r>
                  <a:rPr lang="en-US" sz="1100">
                    <a:solidFill>
                      <a:srgbClr val="023553"/>
                    </a:solidFill>
                    <a:latin typeface="Arial"/>
                    <a:cs typeface="Arial"/>
                  </a:rPr>
                  <a:t>Low/None</a:t>
                </a:r>
              </a:p>
              <a:p>
                <a:pPr algn="l"/>
                <a:endParaRPr lang="en-US" sz="800" b="1">
                  <a:solidFill>
                    <a:srgbClr val="023553"/>
                  </a:solidFill>
                  <a:latin typeface="Arial"/>
                  <a:cs typeface="Arial"/>
                </a:endParaRPr>
              </a:p>
              <a:p>
                <a:pPr algn="l">
                  <a:lnSpc>
                    <a:spcPct val="130000"/>
                  </a:lnSpc>
                </a:pPr>
                <a:endParaRPr lang="en-US" sz="500">
                  <a:solidFill>
                    <a:srgbClr val="FFFFFF"/>
                  </a:solidFill>
                  <a:latin typeface="Arial"/>
                  <a:cs typeface="Arial"/>
                </a:endParaRPr>
              </a:p>
            </p:txBody>
          </p:sp>
          <p:pic>
            <p:nvPicPr>
              <p:cNvPr id="103" name="Picture 102">
                <a:extLst>
                  <a:ext uri="{FF2B5EF4-FFF2-40B4-BE49-F238E27FC236}">
                    <a16:creationId xmlns:a16="http://schemas.microsoft.com/office/drawing/2014/main" id="{E3ADB8AD-D9B4-406B-8FD0-BAA96D7BB261}"/>
                  </a:ext>
                </a:extLst>
              </p:cNvPr>
              <p:cNvPicPr>
                <a:picLocks noChangeAspect="1"/>
              </p:cNvPicPr>
              <p:nvPr/>
            </p:nvPicPr>
            <p:blipFill>
              <a:blip r:embed="rId3"/>
              <a:stretch>
                <a:fillRect/>
              </a:stretch>
            </p:blipFill>
            <p:spPr>
              <a:xfrm>
                <a:off x="3523845" y="5762248"/>
                <a:ext cx="711286" cy="449533"/>
              </a:xfrm>
              <a:prstGeom prst="rect">
                <a:avLst/>
              </a:prstGeom>
            </p:spPr>
          </p:pic>
        </p:grpSp>
      </p:grpSp>
      <p:pic>
        <p:nvPicPr>
          <p:cNvPr id="119" name="Graphic 118">
            <a:extLst>
              <a:ext uri="{FF2B5EF4-FFF2-40B4-BE49-F238E27FC236}">
                <a16:creationId xmlns:a16="http://schemas.microsoft.com/office/drawing/2014/main" id="{82D2392B-518B-4F4F-B1FE-B1736CB59FE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9976" t="24384" r="16147" b="22860"/>
          <a:stretch/>
        </p:blipFill>
        <p:spPr>
          <a:xfrm>
            <a:off x="941631" y="5788818"/>
            <a:ext cx="874558" cy="648866"/>
          </a:xfrm>
          <a:prstGeom prst="rect">
            <a:avLst/>
          </a:prstGeom>
        </p:spPr>
      </p:pic>
      <p:pic>
        <p:nvPicPr>
          <p:cNvPr id="120" name="Graphic 119">
            <a:extLst>
              <a:ext uri="{FF2B5EF4-FFF2-40B4-BE49-F238E27FC236}">
                <a16:creationId xmlns:a16="http://schemas.microsoft.com/office/drawing/2014/main" id="{B68239EE-4ED0-4641-B551-88484A570F16}"/>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5245" t="16309" r="18764" b="26102"/>
          <a:stretch/>
        </p:blipFill>
        <p:spPr>
          <a:xfrm>
            <a:off x="911243" y="4478048"/>
            <a:ext cx="808529" cy="630125"/>
          </a:xfrm>
          <a:prstGeom prst="rect">
            <a:avLst/>
          </a:prstGeom>
        </p:spPr>
      </p:pic>
      <p:pic>
        <p:nvPicPr>
          <p:cNvPr id="121" name="Graphic 120">
            <a:extLst>
              <a:ext uri="{FF2B5EF4-FFF2-40B4-BE49-F238E27FC236}">
                <a16:creationId xmlns:a16="http://schemas.microsoft.com/office/drawing/2014/main" id="{84C64904-90E6-438F-AB20-4EBA518FF374}"/>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9370" t="17668" r="28339" b="22118"/>
          <a:stretch/>
        </p:blipFill>
        <p:spPr>
          <a:xfrm>
            <a:off x="3719406" y="4523449"/>
            <a:ext cx="559748" cy="603862"/>
          </a:xfrm>
          <a:prstGeom prst="rect">
            <a:avLst/>
          </a:prstGeom>
        </p:spPr>
      </p:pic>
      <p:pic>
        <p:nvPicPr>
          <p:cNvPr id="122" name="Graphic 121">
            <a:extLst>
              <a:ext uri="{FF2B5EF4-FFF2-40B4-BE49-F238E27FC236}">
                <a16:creationId xmlns:a16="http://schemas.microsoft.com/office/drawing/2014/main" id="{D938C68A-59F3-4DC0-AD8D-9BD787B4EB3B}"/>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t="29667" b="27878"/>
          <a:stretch/>
        </p:blipFill>
        <p:spPr>
          <a:xfrm>
            <a:off x="5966642" y="5831665"/>
            <a:ext cx="1246274" cy="400911"/>
          </a:xfrm>
          <a:prstGeom prst="rect">
            <a:avLst/>
          </a:prstGeom>
        </p:spPr>
      </p:pic>
      <p:pic>
        <p:nvPicPr>
          <p:cNvPr id="123" name="Graphic 122">
            <a:extLst>
              <a:ext uri="{FF2B5EF4-FFF2-40B4-BE49-F238E27FC236}">
                <a16:creationId xmlns:a16="http://schemas.microsoft.com/office/drawing/2014/main" id="{3F3947A8-1E13-447A-88F4-FBB311177920}"/>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13382" t="15627" r="15961" b="23794"/>
          <a:stretch/>
        </p:blipFill>
        <p:spPr>
          <a:xfrm>
            <a:off x="6097281" y="4550459"/>
            <a:ext cx="887963" cy="576852"/>
          </a:xfrm>
          <a:prstGeom prst="rect">
            <a:avLst/>
          </a:prstGeom>
        </p:spPr>
      </p:pic>
      <p:pic>
        <p:nvPicPr>
          <p:cNvPr id="127" name="Picture 126" descr="Logo, company name&#10;&#10;Description automatically generated">
            <a:extLst>
              <a:ext uri="{FF2B5EF4-FFF2-40B4-BE49-F238E27FC236}">
                <a16:creationId xmlns:a16="http://schemas.microsoft.com/office/drawing/2014/main" id="{EBB9A7A2-2852-4E12-82BB-A6678EFC8791}"/>
              </a:ext>
            </a:extLst>
          </p:cNvPr>
          <p:cNvPicPr>
            <a:picLocks noChangeAspect="1"/>
          </p:cNvPicPr>
          <p:nvPr/>
        </p:nvPicPr>
        <p:blipFill rotWithShape="1">
          <a:blip r:embed="rId14"/>
          <a:srcRect b="27813"/>
          <a:stretch/>
        </p:blipFill>
        <p:spPr>
          <a:xfrm>
            <a:off x="3329814" y="753852"/>
            <a:ext cx="1530018" cy="335674"/>
          </a:xfrm>
          <a:prstGeom prst="rect">
            <a:avLst/>
          </a:prstGeom>
        </p:spPr>
      </p:pic>
      <p:pic>
        <p:nvPicPr>
          <p:cNvPr id="3" name="Graphic 2">
            <a:extLst>
              <a:ext uri="{FF2B5EF4-FFF2-40B4-BE49-F238E27FC236}">
                <a16:creationId xmlns:a16="http://schemas.microsoft.com/office/drawing/2014/main" id="{9F825FF0-2890-F6B9-D7FB-632CCB6B69F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058940" y="711015"/>
            <a:ext cx="1482322" cy="413671"/>
          </a:xfrm>
          <a:prstGeom prst="rect">
            <a:avLst/>
          </a:prstGeom>
        </p:spPr>
      </p:pic>
    </p:spTree>
    <p:extLst>
      <p:ext uri="{BB962C8B-B14F-4D97-AF65-F5344CB8AC3E}">
        <p14:creationId xmlns:p14="http://schemas.microsoft.com/office/powerpoint/2010/main" val="24032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33772" y="2020707"/>
            <a:ext cx="2645832" cy="4212932"/>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pPr>
              <a:buSzPts val="1000"/>
              <a:tabLst>
                <a:tab pos="1828800" algn="l"/>
              </a:tabLst>
            </a:pPr>
            <a:r>
              <a:rPr lang="en-US" sz="1400" dirty="0">
                <a:solidFill>
                  <a:srgbClr val="000000"/>
                </a:solidFill>
                <a:latin typeface="Arial" panose="020B0604020202020204" pitchFamily="34" charset="0"/>
                <a:ea typeface="Calibri" panose="020F0502020204030204" pitchFamily="34" charset="0"/>
              </a:rPr>
              <a:t>Unbundled RECs are low-cost compared to self-financing a renewable energy project. However, REC prices vary widely from market to market and change over time due to market dynamics, and policy and regulatory regimes both nationally and locally. Between 2008 (when Loyola first bought RECs) and 2021, Loyola’s RECs have ranged in price from ~$1.60 to $6 per REC, with annual costs of as little as ~$7,000 (for one building) to ~$100,000 (for 100% of their annual load).</a:t>
            </a:r>
            <a:endParaRPr lang="en-US" sz="1400" dirty="0">
              <a:effectLst/>
              <a:latin typeface="Calibri" panose="020F0502020204030204" pitchFamily="34" charset="0"/>
              <a:ea typeface="Calibri" panose="020F0502020204030204" pitchFamily="34" charset="0"/>
            </a:endParaRPr>
          </a:p>
        </p:txBody>
      </p:sp>
      <p:grpSp>
        <p:nvGrpSpPr>
          <p:cNvPr id="7" name="Group 6"/>
          <p:cNvGrpSpPr/>
          <p:nvPr/>
        </p:nvGrpSpPr>
        <p:grpSpPr>
          <a:xfrm>
            <a:off x="3001445" y="624361"/>
            <a:ext cx="2658532" cy="5663293"/>
            <a:chOff x="2743201" y="590600"/>
            <a:chExt cx="2658532" cy="5663293"/>
          </a:xfrm>
        </p:grpSpPr>
        <p:sp>
          <p:nvSpPr>
            <p:cNvPr id="83" name="Rectangle 82">
              <a:extLst>
                <a:ext uri="{FF2B5EF4-FFF2-40B4-BE49-F238E27FC236}">
                  <a16:creationId xmlns:a16="http://schemas.microsoft.com/office/drawing/2014/main" id="{BB155533-2B77-4018-A172-10E7606C5B56}"/>
                </a:ext>
              </a:extLst>
            </p:cNvPr>
            <p:cNvSpPr/>
            <p:nvPr/>
          </p:nvSpPr>
          <p:spPr>
            <a:xfrm>
              <a:off x="2743201" y="1908924"/>
              <a:ext cx="2658532" cy="4344969"/>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pPr>
                <a:buSzPts val="1000"/>
                <a:tabLst>
                  <a:tab pos="1828800" algn="l"/>
                </a:tabLst>
              </a:pPr>
              <a:r>
                <a:rPr lang="en-US" sz="1150" dirty="0">
                  <a:solidFill>
                    <a:srgbClr val="000000"/>
                  </a:solidFill>
                  <a:effectLst/>
                  <a:latin typeface="Arial" panose="020B0604020202020204" pitchFamily="34" charset="0"/>
                  <a:ea typeface="Calibri" panose="020F0502020204030204" pitchFamily="34" charset="0"/>
                </a:rPr>
                <a:t>Loyola initially purchased RECs in 2008 to earn LEED certification for a single facility. Today, Loyola purchases unbundled RECs that account for </a:t>
              </a:r>
              <a:r>
                <a:rPr lang="en-US" sz="1150" dirty="0">
                  <a:solidFill>
                    <a:srgbClr val="000000"/>
                  </a:solidFill>
                  <a:latin typeface="Arial" panose="020B0604020202020204" pitchFamily="34" charset="0"/>
                  <a:ea typeface="Calibri" panose="020F0502020204030204" pitchFamily="34" charset="0"/>
                </a:rPr>
                <a:t>100</a:t>
              </a:r>
              <a:r>
                <a:rPr lang="en-US" sz="1150" dirty="0">
                  <a:solidFill>
                    <a:srgbClr val="000000"/>
                  </a:solidFill>
                  <a:effectLst/>
                  <a:latin typeface="Arial" panose="020B0604020202020204" pitchFamily="34" charset="0"/>
                  <a:ea typeface="Calibri" panose="020F0502020204030204" pitchFamily="34" charset="0"/>
                </a:rPr>
                <a:t>% of their load. This contributes to Loyola’s 2025 carbon neutrality goals.</a:t>
              </a:r>
            </a:p>
            <a:p>
              <a:pPr>
                <a:buSzPts val="1000"/>
                <a:tabLst>
                  <a:tab pos="1828800" algn="l"/>
                </a:tabLst>
              </a:pPr>
              <a:endParaRPr lang="en-US" sz="1150" dirty="0">
                <a:solidFill>
                  <a:srgbClr val="000000"/>
                </a:solidFill>
                <a:latin typeface="Arial" panose="020B0604020202020204" pitchFamily="34" charset="0"/>
                <a:ea typeface="Calibri" panose="020F0502020204030204" pitchFamily="34" charset="0"/>
              </a:endParaRPr>
            </a:p>
            <a:p>
              <a:pPr>
                <a:buSzPts val="1000"/>
                <a:tabLst>
                  <a:tab pos="1828800" algn="l"/>
                </a:tabLst>
              </a:pPr>
              <a:r>
                <a:rPr lang="en-US" sz="1150" dirty="0">
                  <a:solidFill>
                    <a:srgbClr val="000000"/>
                  </a:solidFill>
                  <a:effectLst/>
                  <a:latin typeface="Arial" panose="020B0604020202020204" pitchFamily="34" charset="0"/>
                  <a:ea typeface="Calibri" panose="020F0502020204030204" pitchFamily="34" charset="0"/>
                </a:rPr>
                <a:t>One difference between unbundled RECs and RECs bundled in an energy supply contract is that unbundled RECs are sourced from projects that have been in operation for up to 15 years, whereas RECs sourced with energy contracts typically come from projects that are net-new to the grid at the time the contract is executed.</a:t>
              </a:r>
            </a:p>
            <a:p>
              <a:pPr>
                <a:buSzPts val="1000"/>
                <a:tabLst>
                  <a:tab pos="1828800" algn="l"/>
                </a:tabLst>
              </a:pPr>
              <a:endParaRPr lang="en-US" sz="1150" dirty="0">
                <a:solidFill>
                  <a:srgbClr val="000000"/>
                </a:solidFill>
                <a:latin typeface="Arial" panose="020B0604020202020204" pitchFamily="34" charset="0"/>
                <a:ea typeface="Calibri" panose="020F0502020204030204" pitchFamily="34" charset="0"/>
              </a:endParaRPr>
            </a:p>
            <a:p>
              <a:pPr>
                <a:buSzPts val="1000"/>
                <a:tabLst>
                  <a:tab pos="1828800" algn="l"/>
                </a:tabLst>
              </a:pPr>
              <a:r>
                <a:rPr lang="en-US" sz="1150" dirty="0">
                  <a:solidFill>
                    <a:srgbClr val="000000"/>
                  </a:solidFill>
                  <a:latin typeface="Arial" panose="020B0604020202020204" pitchFamily="34" charset="0"/>
                  <a:ea typeface="Calibri" panose="020F0502020204030204" pitchFamily="34" charset="0"/>
                </a:rPr>
                <a:t>The scale of GHG impact depends on the volume of RECs purchased as well as the carbon-intensity of the grid where the project is located that generated the </a:t>
              </a:r>
              <a:r>
                <a:rPr lang="en-US" sz="1150" dirty="0" err="1">
                  <a:solidFill>
                    <a:srgbClr val="000000"/>
                  </a:solidFill>
                  <a:latin typeface="Arial" panose="020B0604020202020204" pitchFamily="34" charset="0"/>
                  <a:ea typeface="Calibri" panose="020F0502020204030204" pitchFamily="34" charset="0"/>
                </a:rPr>
                <a:t>RECs.</a:t>
              </a:r>
              <a:r>
                <a:rPr lang="en-US" sz="1150" dirty="0">
                  <a:solidFill>
                    <a:srgbClr val="000000"/>
                  </a:solidFill>
                  <a:latin typeface="Arial" panose="020B0604020202020204" pitchFamily="34" charset="0"/>
                  <a:ea typeface="Calibri" panose="020F0502020204030204" pitchFamily="34" charset="0"/>
                </a:rPr>
                <a:t> </a:t>
              </a:r>
              <a:endParaRPr lang="en-US" sz="1150" dirty="0">
                <a:effectLst/>
                <a:latin typeface="Calibri" panose="020F0502020204030204" pitchFamily="34" charset="0"/>
                <a:ea typeface="Calibri" panose="020F0502020204030204" pitchFamily="34" charset="0"/>
              </a:endParaRPr>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GHG &amp; Environmental Impact</a:t>
              </a:r>
            </a:p>
            <a:p>
              <a:endParaRPr lang="en-US" sz="1600">
                <a:solidFill>
                  <a:srgbClr val="173647"/>
                </a:solidFill>
                <a:latin typeface="Arial"/>
                <a:cs typeface="Arial"/>
              </a:endParaRPr>
            </a:p>
            <a:p>
              <a:r>
                <a:rPr lang="en-US" sz="2000">
                  <a:solidFill>
                    <a:srgbClr val="173647"/>
                  </a:solidFill>
                  <a:latin typeface="Arial"/>
                  <a:cs typeface="Arial"/>
                </a:rPr>
                <a:t>        Moderate</a:t>
              </a:r>
            </a:p>
            <a:p>
              <a:pPr algn="l">
                <a:lnSpc>
                  <a:spcPct val="130000"/>
                </a:lnSpc>
              </a:pPr>
              <a:endParaRPr lang="en-US" sz="950">
                <a:solidFill>
                  <a:schemeClr val="tx1">
                    <a:lumMod val="50000"/>
                    <a:lumOff val="50000"/>
                  </a:schemeClr>
                </a:solidFill>
                <a:latin typeface="Arial"/>
                <a:cs typeface="Arial"/>
              </a:endParaRPr>
            </a:p>
            <a:p>
              <a:pPr algn="l">
                <a:lnSpc>
                  <a:spcPct val="130000"/>
                </a:lnSpc>
              </a:pPr>
              <a:endParaRPr lang="en-US" sz="1100">
                <a:solidFill>
                  <a:schemeClr val="tx1">
                    <a:lumMod val="50000"/>
                    <a:lumOff val="50000"/>
                  </a:schemeClr>
                </a:solidFill>
                <a:latin typeface="Arial"/>
                <a:cs typeface="Arial"/>
              </a:endParaRP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a:t>
              </a:r>
            </a:p>
            <a:p>
              <a:pPr algn="l">
                <a:lnSpc>
                  <a:spcPct val="60000"/>
                </a:lnSpc>
              </a:pPr>
              <a:r>
                <a:rPr lang="en-US" sz="2800" b="1">
                  <a:solidFill>
                    <a:srgbClr val="007786"/>
                  </a:solidFill>
                  <a:latin typeface="Arial"/>
                  <a:cs typeface="Arial"/>
                </a:rPr>
                <a:t>IMPACT</a:t>
              </a:r>
              <a:endParaRPr lang="en-US" sz="140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Economic Impact &amp; Savings</a:t>
              </a:r>
            </a:p>
            <a:p>
              <a:pPr>
                <a:lnSpc>
                  <a:spcPct val="130000"/>
                </a:lnSpc>
              </a:pPr>
              <a:endParaRPr lang="en-US" sz="1200" b="1">
                <a:solidFill>
                  <a:srgbClr val="173647"/>
                </a:solidFill>
                <a:latin typeface="Arial"/>
                <a:cs typeface="Arial"/>
              </a:endParaRPr>
            </a:p>
            <a:p>
              <a:pPr>
                <a:lnSpc>
                  <a:spcPct val="90000"/>
                </a:lnSpc>
              </a:pPr>
              <a:r>
                <a:rPr lang="en-US" sz="2000">
                  <a:solidFill>
                    <a:srgbClr val="173647"/>
                  </a:solidFill>
                  <a:latin typeface="Arial"/>
                  <a:cs typeface="Arial"/>
                </a:rPr>
                <a:t>            Small </a:t>
              </a:r>
              <a:br>
                <a:rPr lang="en-US" sz="2000">
                  <a:solidFill>
                    <a:srgbClr val="173647"/>
                  </a:solidFill>
                  <a:latin typeface="Arial"/>
                  <a:cs typeface="Arial"/>
                </a:rPr>
              </a:br>
              <a:r>
                <a:rPr lang="en-US" sz="2000">
                  <a:solidFill>
                    <a:srgbClr val="173647"/>
                  </a:solidFill>
                  <a:latin typeface="Arial"/>
                  <a:cs typeface="Arial"/>
                </a:rPr>
                <a:t>           Net Cost</a:t>
              </a:r>
            </a:p>
            <a:p>
              <a:pPr algn="l">
                <a:lnSpc>
                  <a:spcPct val="130000"/>
                </a:lnSpc>
              </a:pPr>
              <a:endParaRPr lang="en-US" sz="1200" b="1">
                <a:solidFill>
                  <a:srgbClr val="173647"/>
                </a:solidFill>
                <a:latin typeface="Arial"/>
                <a:cs typeface="Arial"/>
              </a:endParaRPr>
            </a:p>
            <a:p>
              <a:pPr algn="l">
                <a:lnSpc>
                  <a:spcPct val="130000"/>
                </a:lnSpc>
              </a:pPr>
              <a:endParaRPr lang="en-US" sz="600">
                <a:solidFill>
                  <a:schemeClr val="tx1">
                    <a:lumMod val="75000"/>
                    <a:lumOff val="25000"/>
                  </a:schemeClr>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Graphic 7">
            <a:extLst>
              <a:ext uri="{FF2B5EF4-FFF2-40B4-BE49-F238E27FC236}">
                <a16:creationId xmlns:a16="http://schemas.microsoft.com/office/drawing/2014/main" id="{52F9FE19-8B9E-4800-BDCD-5D365EF8947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976" t="24384" r="16147" b="22860"/>
          <a:stretch/>
        </p:blipFill>
        <p:spPr>
          <a:xfrm>
            <a:off x="6315179" y="1244146"/>
            <a:ext cx="941509" cy="698539"/>
          </a:xfrm>
          <a:prstGeom prst="rect">
            <a:avLst/>
          </a:prstGeom>
        </p:spPr>
      </p:pic>
      <p:pic>
        <p:nvPicPr>
          <p:cNvPr id="22" name="Graphic 21">
            <a:extLst>
              <a:ext uri="{FF2B5EF4-FFF2-40B4-BE49-F238E27FC236}">
                <a16:creationId xmlns:a16="http://schemas.microsoft.com/office/drawing/2014/main" id="{5F957426-8CD6-400B-A350-8CCF7381980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5244" t="16308" r="19146" b="26593"/>
          <a:stretch/>
        </p:blipFill>
        <p:spPr>
          <a:xfrm>
            <a:off x="3095425" y="1107601"/>
            <a:ext cx="941316" cy="732350"/>
          </a:xfrm>
          <a:prstGeom prst="rect">
            <a:avLst/>
          </a:prstGeom>
        </p:spPr>
      </p:pic>
      <p:grpSp>
        <p:nvGrpSpPr>
          <p:cNvPr id="2" name="Group 1">
            <a:extLst>
              <a:ext uri="{FF2B5EF4-FFF2-40B4-BE49-F238E27FC236}">
                <a16:creationId xmlns:a16="http://schemas.microsoft.com/office/drawing/2014/main" id="{CCB02532-98E6-1448-47A4-C8A97C659D24}"/>
              </a:ext>
            </a:extLst>
          </p:cNvPr>
          <p:cNvGrpSpPr/>
          <p:nvPr/>
        </p:nvGrpSpPr>
        <p:grpSpPr>
          <a:xfrm>
            <a:off x="748345" y="3264470"/>
            <a:ext cx="1538870" cy="1414266"/>
            <a:chOff x="6268829" y="3087880"/>
            <a:chExt cx="2309322" cy="2325768"/>
          </a:xfrm>
        </p:grpSpPr>
        <p:pic>
          <p:nvPicPr>
            <p:cNvPr id="3" name="Picture 2">
              <a:extLst>
                <a:ext uri="{FF2B5EF4-FFF2-40B4-BE49-F238E27FC236}">
                  <a16:creationId xmlns:a16="http://schemas.microsoft.com/office/drawing/2014/main" id="{09BB6CEF-A2AF-F476-725E-54B9D384388D}"/>
                </a:ext>
              </a:extLst>
            </p:cNvPr>
            <p:cNvPicPr>
              <a:picLocks noChangeAspect="1"/>
            </p:cNvPicPr>
            <p:nvPr/>
          </p:nvPicPr>
          <p:blipFill>
            <a:blip r:embed="rId6"/>
            <a:stretch>
              <a:fillRect/>
            </a:stretch>
          </p:blipFill>
          <p:spPr>
            <a:xfrm>
              <a:off x="6268829" y="5001908"/>
              <a:ext cx="2309322" cy="411740"/>
            </a:xfrm>
            <a:prstGeom prst="rect">
              <a:avLst/>
            </a:prstGeom>
          </p:spPr>
        </p:pic>
        <p:pic>
          <p:nvPicPr>
            <p:cNvPr id="4" name="Picture 3" descr="Logo, company name&#10;&#10;Description automatically generated">
              <a:extLst>
                <a:ext uri="{FF2B5EF4-FFF2-40B4-BE49-F238E27FC236}">
                  <a16:creationId xmlns:a16="http://schemas.microsoft.com/office/drawing/2014/main" id="{87F0FD1F-7B94-BC46-E28C-4A251B3AF152}"/>
                </a:ext>
              </a:extLst>
            </p:cNvPr>
            <p:cNvPicPr>
              <a:picLocks noChangeAspect="1"/>
            </p:cNvPicPr>
            <p:nvPr/>
          </p:nvPicPr>
          <p:blipFill rotWithShape="1">
            <a:blip r:embed="rId7"/>
            <a:srcRect b="27813"/>
            <a:stretch/>
          </p:blipFill>
          <p:spPr>
            <a:xfrm>
              <a:off x="6309289" y="3087880"/>
              <a:ext cx="2228400" cy="488894"/>
            </a:xfrm>
            <a:prstGeom prst="rect">
              <a:avLst/>
            </a:prstGeom>
          </p:spPr>
        </p:pic>
      </p:grpSp>
      <p:pic>
        <p:nvPicPr>
          <p:cNvPr id="5" name="Graphic 4">
            <a:extLst>
              <a:ext uri="{FF2B5EF4-FFF2-40B4-BE49-F238E27FC236}">
                <a16:creationId xmlns:a16="http://schemas.microsoft.com/office/drawing/2014/main" id="{64E2E7C7-FD41-0033-D430-6E0BD330B0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8345" y="3764767"/>
            <a:ext cx="1482322" cy="413671"/>
          </a:xfrm>
          <a:prstGeom prst="rect">
            <a:avLst/>
          </a:prstGeom>
        </p:spPr>
      </p:pic>
    </p:spTree>
    <p:extLst>
      <p:ext uri="{BB962C8B-B14F-4D97-AF65-F5344CB8AC3E}">
        <p14:creationId xmlns:p14="http://schemas.microsoft.com/office/powerpoint/2010/main" val="348430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2020709"/>
            <a:ext cx="2658532" cy="3147192"/>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800">
                <a:solidFill>
                  <a:srgbClr val="000000"/>
                </a:solidFill>
                <a:effectLst/>
                <a:latin typeface="Arial" panose="020B0604020202020204" pitchFamily="34" charset="0"/>
                <a:ea typeface="Calibri" panose="020F0502020204030204" pitchFamily="34" charset="0"/>
              </a:rPr>
              <a:t>Historically, Loyola has purchased unbundled RECs on an annual basis. When the </a:t>
            </a:r>
            <a:r>
              <a:rPr lang="en-US">
                <a:solidFill>
                  <a:srgbClr val="000000"/>
                </a:solidFill>
                <a:latin typeface="Arial" panose="020B0604020202020204" pitchFamily="34" charset="0"/>
                <a:ea typeface="Calibri" panose="020F0502020204030204" pitchFamily="34" charset="0"/>
              </a:rPr>
              <a:t>University implements a long-term renewable energy contract (expected in 2022) it will lock in RECs for the duration of the multi-year contract. </a:t>
            </a:r>
            <a:endParaRPr lang="en-US" sz="1500">
              <a:solidFill>
                <a:schemeClr val="tx1"/>
              </a:solidFill>
              <a:latin typeface="Arial" panose="020B0604020202020204" pitchFamily="34" charset="0"/>
              <a:cs typeface="Arial" panose="020B0604020202020204" pitchFamily="34" charset="0"/>
            </a:endParaRPr>
          </a:p>
        </p:txBody>
      </p:sp>
      <p:grpSp>
        <p:nvGrpSpPr>
          <p:cNvPr id="7" name="Group 6"/>
          <p:cNvGrpSpPr/>
          <p:nvPr/>
        </p:nvGrpSpPr>
        <p:grpSpPr>
          <a:xfrm>
            <a:off x="2988745" y="590600"/>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20709"/>
              <a:ext cx="2645832" cy="1836588"/>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800">
                  <a:solidFill>
                    <a:srgbClr val="000000"/>
                  </a:solidFill>
                  <a:effectLst/>
                  <a:latin typeface="Arial" panose="020B0604020202020204" pitchFamily="34" charset="0"/>
                  <a:ea typeface="Calibri" panose="020F0502020204030204" pitchFamily="34" charset="0"/>
                </a:rPr>
                <a:t>Purchasing unbundled RECs can be as simple as contacting an energy or REC broker and requesting a price and making the purchase. </a:t>
              </a:r>
              <a:endParaRPr lang="en-US" sz="1500">
                <a:solidFill>
                  <a:schemeClr val="tx1"/>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Project Feasibility</a:t>
              </a:r>
            </a:p>
            <a:p>
              <a:pPr>
                <a:lnSpc>
                  <a:spcPct val="130000"/>
                </a:lnSpc>
              </a:pPr>
              <a:endParaRPr lang="en-US" sz="500">
                <a:solidFill>
                  <a:srgbClr val="173647"/>
                </a:solidFill>
                <a:latin typeface="Arial"/>
                <a:cs typeface="Arial"/>
              </a:endParaRPr>
            </a:p>
            <a:p>
              <a:pPr>
                <a:lnSpc>
                  <a:spcPct val="130000"/>
                </a:lnSpc>
              </a:pPr>
              <a:endParaRPr lang="en-US" sz="700">
                <a:solidFill>
                  <a:srgbClr val="173647"/>
                </a:solidFill>
                <a:latin typeface="Arial"/>
                <a:cs typeface="Arial"/>
              </a:endParaRPr>
            </a:p>
            <a:p>
              <a:r>
                <a:rPr lang="en-US" sz="2000">
                  <a:solidFill>
                    <a:srgbClr val="173647"/>
                  </a:solidFill>
                  <a:latin typeface="Arial"/>
                  <a:cs typeface="Arial"/>
                </a:rPr>
                <a:t>           		Very 		   	Achievable</a:t>
              </a:r>
            </a:p>
            <a:p>
              <a:pPr algn="l">
                <a:lnSpc>
                  <a:spcPct val="130000"/>
                </a:lnSpc>
              </a:pPr>
              <a:endParaRPr lang="en-US" sz="950">
                <a:solidFill>
                  <a:schemeClr val="tx1">
                    <a:lumMod val="50000"/>
                    <a:lumOff val="50000"/>
                  </a:schemeClr>
                </a:solidFill>
                <a:latin typeface="Arial"/>
                <a:cs typeface="Arial"/>
              </a:endParaRPr>
            </a:p>
            <a:p>
              <a:pPr algn="l">
                <a:lnSpc>
                  <a:spcPct val="130000"/>
                </a:lnSpc>
              </a:pPr>
              <a:endParaRPr lang="en-US" sz="1200">
                <a:solidFill>
                  <a:schemeClr val="tx1">
                    <a:lumMod val="50000"/>
                    <a:lumOff val="50000"/>
                  </a:schemeClr>
                </a:solidFill>
                <a:latin typeface="Arial"/>
                <a:cs typeface="Arial"/>
              </a:endParaRPr>
            </a:p>
            <a:p>
              <a:pPr algn="l">
                <a:lnSpc>
                  <a:spcPct val="130000"/>
                </a:lnSpc>
              </a:pPr>
              <a:endParaRPr lang="en-US" sz="1200">
                <a:solidFill>
                  <a:schemeClr val="tx1">
                    <a:lumMod val="50000"/>
                    <a:lumOff val="50000"/>
                  </a:schemeClr>
                </a:solidFill>
                <a:latin typeface="Arial"/>
                <a:cs typeface="Arial"/>
              </a:endParaRPr>
            </a:p>
            <a:p>
              <a:pPr algn="l">
                <a:lnSpc>
                  <a:spcPct val="130000"/>
                </a:lnSpc>
              </a:pPr>
              <a:endParaRPr lang="en-US" sz="1050">
                <a:solidFill>
                  <a:schemeClr val="tx1">
                    <a:lumMod val="75000"/>
                    <a:lumOff val="25000"/>
                  </a:schemeClr>
                </a:solidFill>
                <a:latin typeface="Arial"/>
                <a:cs typeface="Arial"/>
              </a:endParaRPr>
            </a:p>
            <a:p>
              <a:pPr algn="l">
                <a:lnSpc>
                  <a:spcPct val="130000"/>
                </a:lnSpc>
              </a:pPr>
              <a:endParaRPr lang="en-US" sz="1050">
                <a:solidFill>
                  <a:schemeClr val="tx1">
                    <a:lumMod val="75000"/>
                    <a:lumOff val="25000"/>
                  </a:schemeClr>
                </a:solidFill>
                <a:latin typeface="Arial"/>
                <a:cs typeface="Arial"/>
              </a:endParaRP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a:t>
              </a:r>
            </a:p>
            <a:p>
              <a:pPr algn="l">
                <a:lnSpc>
                  <a:spcPct val="60000"/>
                </a:lnSpc>
              </a:pPr>
              <a:r>
                <a:rPr lang="en-US" sz="2800" b="1">
                  <a:solidFill>
                    <a:srgbClr val="007786"/>
                  </a:solidFill>
                  <a:latin typeface="Arial"/>
                  <a:cs typeface="Arial"/>
                </a:rPr>
                <a:t>IMPACT</a:t>
              </a:r>
              <a:endParaRPr lang="en-US" sz="140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Project Timeline</a:t>
              </a:r>
            </a:p>
            <a:p>
              <a:pPr>
                <a:lnSpc>
                  <a:spcPct val="130000"/>
                </a:lnSpc>
              </a:pPr>
              <a:endParaRPr lang="en-US" sz="1700" b="1">
                <a:solidFill>
                  <a:srgbClr val="173647"/>
                </a:solidFill>
                <a:latin typeface="Arial"/>
                <a:cs typeface="Arial"/>
              </a:endParaRPr>
            </a:p>
            <a:p>
              <a:pPr>
                <a:lnSpc>
                  <a:spcPct val="90000"/>
                </a:lnSpc>
              </a:pPr>
              <a:r>
                <a:rPr lang="en-US" sz="2000">
                  <a:solidFill>
                    <a:srgbClr val="173647"/>
                  </a:solidFill>
                  <a:latin typeface="Arial"/>
                  <a:cs typeface="Arial"/>
                </a:rPr>
                <a:t>           &lt;1 Year</a:t>
              </a:r>
            </a:p>
            <a:p>
              <a:pPr>
                <a:lnSpc>
                  <a:spcPct val="90000"/>
                </a:lnSpc>
              </a:pPr>
              <a:endParaRPr lang="en-US" sz="2000" b="1">
                <a:solidFill>
                  <a:srgbClr val="173647"/>
                </a:solidFill>
                <a:latin typeface="Arial"/>
                <a:cs typeface="Arial"/>
              </a:endParaRPr>
            </a:p>
            <a:p>
              <a:pPr algn="l">
                <a:lnSpc>
                  <a:spcPct val="130000"/>
                </a:lnSpc>
              </a:pPr>
              <a:endParaRPr lang="en-US" sz="800">
                <a:solidFill>
                  <a:schemeClr val="tx1">
                    <a:lumMod val="75000"/>
                    <a:lumOff val="25000"/>
                  </a:schemeClr>
                </a:solidFill>
                <a:latin typeface="Arial"/>
                <a:cs typeface="Arial"/>
              </a:endParaRPr>
            </a:p>
            <a:p>
              <a:pPr algn="l">
                <a:lnSpc>
                  <a:spcPct val="130000"/>
                </a:lnSpc>
              </a:pPr>
              <a:endParaRPr lang="en-US" sz="1100">
                <a:solidFill>
                  <a:schemeClr val="tx1">
                    <a:lumMod val="75000"/>
                    <a:lumOff val="25000"/>
                  </a:schemeClr>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Graphic 2">
            <a:extLst>
              <a:ext uri="{FF2B5EF4-FFF2-40B4-BE49-F238E27FC236}">
                <a16:creationId xmlns:a16="http://schemas.microsoft.com/office/drawing/2014/main" id="{3BB8CEFE-8FBE-49D5-A118-16D0A923C3D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370" t="17668" r="28339" b="22118"/>
          <a:stretch/>
        </p:blipFill>
        <p:spPr>
          <a:xfrm>
            <a:off x="6266985" y="1063185"/>
            <a:ext cx="736576" cy="794627"/>
          </a:xfrm>
          <a:prstGeom prst="rect">
            <a:avLst/>
          </a:prstGeom>
        </p:spPr>
      </p:pic>
      <p:pic>
        <p:nvPicPr>
          <p:cNvPr id="5" name="Graphic 4">
            <a:extLst>
              <a:ext uri="{FF2B5EF4-FFF2-40B4-BE49-F238E27FC236}">
                <a16:creationId xmlns:a16="http://schemas.microsoft.com/office/drawing/2014/main" id="{EE760322-0F81-4FBB-A398-E4B496D84D8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382" t="15627" r="15961" b="23794"/>
          <a:stretch/>
        </p:blipFill>
        <p:spPr>
          <a:xfrm>
            <a:off x="3160512" y="1183128"/>
            <a:ext cx="853927" cy="554741"/>
          </a:xfrm>
          <a:prstGeom prst="rect">
            <a:avLst/>
          </a:prstGeom>
        </p:spPr>
      </p:pic>
      <p:grpSp>
        <p:nvGrpSpPr>
          <p:cNvPr id="9" name="Group 8">
            <a:extLst>
              <a:ext uri="{FF2B5EF4-FFF2-40B4-BE49-F238E27FC236}">
                <a16:creationId xmlns:a16="http://schemas.microsoft.com/office/drawing/2014/main" id="{80C5D76D-2F1B-1158-478C-8CF9F8826A9D}"/>
              </a:ext>
            </a:extLst>
          </p:cNvPr>
          <p:cNvGrpSpPr/>
          <p:nvPr/>
        </p:nvGrpSpPr>
        <p:grpSpPr>
          <a:xfrm>
            <a:off x="748345" y="3264470"/>
            <a:ext cx="1538870" cy="1414266"/>
            <a:chOff x="6268829" y="3087880"/>
            <a:chExt cx="2309322" cy="2325768"/>
          </a:xfrm>
        </p:grpSpPr>
        <p:pic>
          <p:nvPicPr>
            <p:cNvPr id="10" name="Picture 9">
              <a:extLst>
                <a:ext uri="{FF2B5EF4-FFF2-40B4-BE49-F238E27FC236}">
                  <a16:creationId xmlns:a16="http://schemas.microsoft.com/office/drawing/2014/main" id="{2C140B67-B78F-3237-15B5-6AE438194B52}"/>
                </a:ext>
              </a:extLst>
            </p:cNvPr>
            <p:cNvPicPr>
              <a:picLocks noChangeAspect="1"/>
            </p:cNvPicPr>
            <p:nvPr/>
          </p:nvPicPr>
          <p:blipFill>
            <a:blip r:embed="rId6"/>
            <a:stretch>
              <a:fillRect/>
            </a:stretch>
          </p:blipFill>
          <p:spPr>
            <a:xfrm>
              <a:off x="6268829" y="5001908"/>
              <a:ext cx="2309322" cy="411740"/>
            </a:xfrm>
            <a:prstGeom prst="rect">
              <a:avLst/>
            </a:prstGeom>
          </p:spPr>
        </p:pic>
        <p:pic>
          <p:nvPicPr>
            <p:cNvPr id="11" name="Picture 10" descr="Logo, company name&#10;&#10;Description automatically generated">
              <a:extLst>
                <a:ext uri="{FF2B5EF4-FFF2-40B4-BE49-F238E27FC236}">
                  <a16:creationId xmlns:a16="http://schemas.microsoft.com/office/drawing/2014/main" id="{35540191-48D2-0496-3934-5E8BFFC7B0D0}"/>
                </a:ext>
              </a:extLst>
            </p:cNvPr>
            <p:cNvPicPr>
              <a:picLocks noChangeAspect="1"/>
            </p:cNvPicPr>
            <p:nvPr/>
          </p:nvPicPr>
          <p:blipFill rotWithShape="1">
            <a:blip r:embed="rId7"/>
            <a:srcRect b="27813"/>
            <a:stretch/>
          </p:blipFill>
          <p:spPr>
            <a:xfrm>
              <a:off x="6309289" y="3087880"/>
              <a:ext cx="2228400" cy="488894"/>
            </a:xfrm>
            <a:prstGeom prst="rect">
              <a:avLst/>
            </a:prstGeom>
          </p:spPr>
        </p:pic>
      </p:grpSp>
      <p:pic>
        <p:nvPicPr>
          <p:cNvPr id="12" name="Graphic 11">
            <a:extLst>
              <a:ext uri="{FF2B5EF4-FFF2-40B4-BE49-F238E27FC236}">
                <a16:creationId xmlns:a16="http://schemas.microsoft.com/office/drawing/2014/main" id="{F0FEBA24-7DA0-5295-ACBB-5461A5747C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8345" y="3764768"/>
            <a:ext cx="1482322" cy="413671"/>
          </a:xfrm>
          <a:prstGeom prst="rect">
            <a:avLst/>
          </a:prstGeom>
        </p:spPr>
      </p:pic>
    </p:spTree>
    <p:extLst>
      <p:ext uri="{BB962C8B-B14F-4D97-AF65-F5344CB8AC3E}">
        <p14:creationId xmlns:p14="http://schemas.microsoft.com/office/powerpoint/2010/main" val="351282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1944413"/>
            <a:ext cx="2658532" cy="4282020"/>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800" dirty="0">
                <a:solidFill>
                  <a:srgbClr val="000000"/>
                </a:solidFill>
                <a:effectLst/>
                <a:latin typeface="Arial" panose="020B0604020202020204" pitchFamily="34" charset="0"/>
                <a:ea typeface="Calibri" panose="020F0502020204030204" pitchFamily="34" charset="0"/>
              </a:rPr>
              <a:t>Buying unbundled RECs for 100% of its annual purchased electricity allows Loyola to claim neutrality for scope 2 GHG emissions. However, unbundled RECs can be difficult to describe to the general public, and their value as a renewable energy strategy is debated by some buyers and advocacy organizations.</a:t>
            </a:r>
            <a:endParaRPr lang="en-US" sz="1500" dirty="0"/>
          </a:p>
        </p:txBody>
      </p:sp>
      <p:grpSp>
        <p:nvGrpSpPr>
          <p:cNvPr id="7" name="Group 6"/>
          <p:cNvGrpSpPr/>
          <p:nvPr/>
        </p:nvGrpSpPr>
        <p:grpSpPr>
          <a:xfrm>
            <a:off x="2988745" y="590600"/>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1941197"/>
              <a:ext cx="2658532" cy="3221818"/>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800" dirty="0">
                  <a:solidFill>
                    <a:srgbClr val="000000"/>
                  </a:solidFill>
                  <a:effectLst/>
                  <a:latin typeface="Arial" panose="020B0604020202020204" pitchFamily="34" charset="0"/>
                  <a:ea typeface="Calibri" panose="020F0502020204030204" pitchFamily="34" charset="0"/>
                </a:rPr>
                <a:t>Procurement activity is incurred every time a new REC contract is required, typically on an annual basis. However, since REC procurements are contractual, not physical, they do not require any facilities maintenance. </a:t>
              </a:r>
              <a:endParaRPr lang="en-US" dirty="0">
                <a:solidFill>
                  <a:schemeClr val="tx1"/>
                </a:solidFill>
              </a:endParaRPr>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Project Maintenance</a:t>
              </a:r>
            </a:p>
            <a:p>
              <a:pPr>
                <a:lnSpc>
                  <a:spcPct val="130000"/>
                </a:lnSpc>
              </a:pPr>
              <a:endParaRPr lang="en-US" sz="1600">
                <a:solidFill>
                  <a:srgbClr val="173647"/>
                </a:solidFill>
                <a:latin typeface="Arial"/>
                <a:cs typeface="Arial"/>
              </a:endParaRPr>
            </a:p>
            <a:p>
              <a:r>
                <a:rPr lang="en-US" sz="2000">
                  <a:solidFill>
                    <a:srgbClr val="173647"/>
                  </a:solidFill>
                  <a:latin typeface="Arial"/>
                  <a:cs typeface="Arial"/>
                </a:rPr>
                <a:t>              Low/None</a:t>
              </a:r>
            </a:p>
            <a:p>
              <a:pPr algn="l">
                <a:lnSpc>
                  <a:spcPct val="130000"/>
                </a:lnSpc>
              </a:pPr>
              <a:endParaRPr lang="en-US" sz="950">
                <a:solidFill>
                  <a:schemeClr val="tx1">
                    <a:lumMod val="50000"/>
                    <a:lumOff val="50000"/>
                  </a:schemeClr>
                </a:solidFill>
                <a:latin typeface="Arial"/>
                <a:cs typeface="Arial"/>
              </a:endParaRPr>
            </a:p>
            <a:p>
              <a:pPr algn="l">
                <a:lnSpc>
                  <a:spcPct val="130000"/>
                </a:lnSpc>
              </a:pPr>
              <a:endParaRPr lang="en-US" sz="1200">
                <a:solidFill>
                  <a:schemeClr val="tx1">
                    <a:lumMod val="50000"/>
                    <a:lumOff val="50000"/>
                  </a:schemeClr>
                </a:solidFill>
                <a:latin typeface="Arial"/>
                <a:cs typeface="Arial"/>
              </a:endParaRP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a:solidFill>
                    <a:srgbClr val="007786"/>
                  </a:solidFill>
                  <a:latin typeface="Arial"/>
                  <a:cs typeface="Arial"/>
                </a:rPr>
                <a:t>PROJECT</a:t>
              </a:r>
            </a:p>
            <a:p>
              <a:pPr algn="l">
                <a:lnSpc>
                  <a:spcPct val="60000"/>
                </a:lnSpc>
              </a:pPr>
              <a:r>
                <a:rPr lang="en-US" sz="2800" b="1">
                  <a:solidFill>
                    <a:srgbClr val="007786"/>
                  </a:solidFill>
                  <a:latin typeface="Arial"/>
                  <a:cs typeface="Arial"/>
                </a:rPr>
                <a:t>IMPACT</a:t>
              </a:r>
              <a:endParaRPr lang="en-US" sz="140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a:solidFill>
                    <a:srgbClr val="173647"/>
                  </a:solidFill>
                  <a:latin typeface="Arial"/>
                  <a:cs typeface="Arial"/>
                </a:rPr>
                <a:t>Publicity Impact</a:t>
              </a:r>
              <a:endParaRPr lang="en-US" sz="1700" b="1">
                <a:solidFill>
                  <a:srgbClr val="173647"/>
                </a:solidFill>
                <a:latin typeface="Arial"/>
                <a:cs typeface="Arial"/>
              </a:endParaRPr>
            </a:p>
            <a:p>
              <a:pPr>
                <a:lnSpc>
                  <a:spcPct val="90000"/>
                </a:lnSpc>
              </a:pPr>
              <a:r>
                <a:rPr lang="en-US" sz="2000">
                  <a:solidFill>
                    <a:srgbClr val="173647"/>
                  </a:solidFill>
                  <a:latin typeface="Arial"/>
                  <a:cs typeface="Arial"/>
                </a:rPr>
                <a:t>                 </a:t>
              </a:r>
            </a:p>
            <a:p>
              <a:pPr>
                <a:lnSpc>
                  <a:spcPct val="90000"/>
                </a:lnSpc>
              </a:pPr>
              <a:r>
                <a:rPr lang="en-US" sz="2000">
                  <a:solidFill>
                    <a:srgbClr val="173647"/>
                  </a:solidFill>
                  <a:latin typeface="Arial"/>
                  <a:cs typeface="Arial"/>
                </a:rPr>
                <a:t>		   </a:t>
              </a:r>
              <a:r>
                <a:rPr lang="en-US" sz="1800">
                  <a:solidFill>
                    <a:srgbClr val="173647"/>
                  </a:solidFill>
                  <a:latin typeface="Arial"/>
                  <a:cs typeface="Arial"/>
                </a:rPr>
                <a:t>That’s</a:t>
              </a:r>
              <a:r>
                <a:rPr lang="en-US" sz="2000">
                  <a:solidFill>
                    <a:srgbClr val="173647"/>
                  </a:solidFill>
                  <a:latin typeface="Arial"/>
                  <a:cs typeface="Arial"/>
                </a:rPr>
                <a:t> </a:t>
              </a:r>
            </a:p>
            <a:p>
              <a:pPr>
                <a:lnSpc>
                  <a:spcPct val="90000"/>
                </a:lnSpc>
              </a:pPr>
              <a:r>
                <a:rPr lang="en-US" sz="1200">
                  <a:solidFill>
                    <a:srgbClr val="173647"/>
                  </a:solidFill>
                  <a:latin typeface="Arial"/>
                  <a:cs typeface="Arial"/>
                </a:rPr>
                <a:t>                          </a:t>
              </a:r>
              <a:r>
                <a:rPr lang="en-US" sz="1800">
                  <a:solidFill>
                    <a:srgbClr val="173647"/>
                  </a:solidFill>
                  <a:latin typeface="Arial"/>
                  <a:cs typeface="Arial"/>
                </a:rPr>
                <a:t>Interesting</a:t>
              </a:r>
            </a:p>
            <a:p>
              <a:pPr>
                <a:lnSpc>
                  <a:spcPct val="90000"/>
                </a:lnSpc>
              </a:pPr>
              <a:endParaRPr lang="en-US" sz="1200" b="1">
                <a:solidFill>
                  <a:srgbClr val="173647"/>
                </a:solidFill>
                <a:latin typeface="Arial"/>
                <a:cs typeface="Arial"/>
              </a:endParaRPr>
            </a:p>
            <a:p>
              <a:pPr algn="l">
                <a:lnSpc>
                  <a:spcPct val="130000"/>
                </a:lnSpc>
              </a:pPr>
              <a:endParaRPr lang="en-US" sz="500">
                <a:solidFill>
                  <a:schemeClr val="tx1">
                    <a:lumMod val="75000"/>
                    <a:lumOff val="25000"/>
                  </a:schemeClr>
                </a:solidFill>
                <a:latin typeface="Arial"/>
                <a:cs typeface="Arial"/>
              </a:endParaRPr>
            </a:p>
            <a:p>
              <a:pPr algn="l">
                <a:lnSpc>
                  <a:spcPct val="130000"/>
                </a:lnSpc>
              </a:pPr>
              <a:endParaRPr lang="en-US" sz="900">
                <a:solidFill>
                  <a:schemeClr val="tx1">
                    <a:lumMod val="75000"/>
                    <a:lumOff val="25000"/>
                  </a:schemeClr>
                </a:solidFill>
                <a:latin typeface="Arial"/>
                <a:cs typeface="Arial"/>
              </a:endParaRPr>
            </a:p>
            <a:p>
              <a:pPr algn="l">
                <a:lnSpc>
                  <a:spcPct val="130000"/>
                </a:lnSpc>
              </a:pPr>
              <a:endParaRPr lang="en-US" sz="1100">
                <a:solidFill>
                  <a:schemeClr val="tx1">
                    <a:lumMod val="75000"/>
                    <a:lumOff val="25000"/>
                  </a:schemeClr>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3" name="Picture 32"/>
          <p:cNvPicPr>
            <a:picLocks noChangeAspect="1"/>
          </p:cNvPicPr>
          <p:nvPr/>
        </p:nvPicPr>
        <p:blipFill>
          <a:blip r:embed="rId3"/>
          <a:stretch>
            <a:fillRect/>
          </a:stretch>
        </p:blipFill>
        <p:spPr>
          <a:xfrm>
            <a:off x="3192554" y="1271666"/>
            <a:ext cx="802798" cy="507368"/>
          </a:xfrm>
          <a:prstGeom prst="rect">
            <a:avLst/>
          </a:prstGeom>
        </p:spPr>
      </p:pic>
      <p:pic>
        <p:nvPicPr>
          <p:cNvPr id="4" name="Graphic 3">
            <a:extLst>
              <a:ext uri="{FF2B5EF4-FFF2-40B4-BE49-F238E27FC236}">
                <a16:creationId xmlns:a16="http://schemas.microsoft.com/office/drawing/2014/main" id="{64C0B439-5A09-4621-B765-7C93B5B2864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9667" b="27878"/>
          <a:stretch/>
        </p:blipFill>
        <p:spPr>
          <a:xfrm>
            <a:off x="5954124" y="1327162"/>
            <a:ext cx="1315264" cy="423104"/>
          </a:xfrm>
          <a:prstGeom prst="rect">
            <a:avLst/>
          </a:prstGeom>
        </p:spPr>
      </p:pic>
      <p:grpSp>
        <p:nvGrpSpPr>
          <p:cNvPr id="2" name="Group 1">
            <a:extLst>
              <a:ext uri="{FF2B5EF4-FFF2-40B4-BE49-F238E27FC236}">
                <a16:creationId xmlns:a16="http://schemas.microsoft.com/office/drawing/2014/main" id="{4DC06ED7-DAFC-1798-AC24-C7D42162C0F9}"/>
              </a:ext>
            </a:extLst>
          </p:cNvPr>
          <p:cNvGrpSpPr/>
          <p:nvPr/>
        </p:nvGrpSpPr>
        <p:grpSpPr>
          <a:xfrm>
            <a:off x="748345" y="3264470"/>
            <a:ext cx="1538870" cy="1414266"/>
            <a:chOff x="6268829" y="3087880"/>
            <a:chExt cx="2309322" cy="2325768"/>
          </a:xfrm>
        </p:grpSpPr>
        <p:pic>
          <p:nvPicPr>
            <p:cNvPr id="3" name="Picture 2">
              <a:extLst>
                <a:ext uri="{FF2B5EF4-FFF2-40B4-BE49-F238E27FC236}">
                  <a16:creationId xmlns:a16="http://schemas.microsoft.com/office/drawing/2014/main" id="{B6CA6EC2-830C-4EC5-6E03-CB2CB83C498C}"/>
                </a:ext>
              </a:extLst>
            </p:cNvPr>
            <p:cNvPicPr>
              <a:picLocks noChangeAspect="1"/>
            </p:cNvPicPr>
            <p:nvPr/>
          </p:nvPicPr>
          <p:blipFill>
            <a:blip r:embed="rId6"/>
            <a:stretch>
              <a:fillRect/>
            </a:stretch>
          </p:blipFill>
          <p:spPr>
            <a:xfrm>
              <a:off x="6268829" y="5001908"/>
              <a:ext cx="2309322" cy="411740"/>
            </a:xfrm>
            <a:prstGeom prst="rect">
              <a:avLst/>
            </a:prstGeom>
          </p:spPr>
        </p:pic>
        <p:pic>
          <p:nvPicPr>
            <p:cNvPr id="5" name="Picture 4" descr="Logo, company name&#10;&#10;Description automatically generated">
              <a:extLst>
                <a:ext uri="{FF2B5EF4-FFF2-40B4-BE49-F238E27FC236}">
                  <a16:creationId xmlns:a16="http://schemas.microsoft.com/office/drawing/2014/main" id="{593A986E-9B5C-45C1-9EE2-701F190D9C3E}"/>
                </a:ext>
              </a:extLst>
            </p:cNvPr>
            <p:cNvPicPr>
              <a:picLocks noChangeAspect="1"/>
            </p:cNvPicPr>
            <p:nvPr/>
          </p:nvPicPr>
          <p:blipFill rotWithShape="1">
            <a:blip r:embed="rId7"/>
            <a:srcRect b="27813"/>
            <a:stretch/>
          </p:blipFill>
          <p:spPr>
            <a:xfrm>
              <a:off x="6309289" y="3087880"/>
              <a:ext cx="2228400" cy="488894"/>
            </a:xfrm>
            <a:prstGeom prst="rect">
              <a:avLst/>
            </a:prstGeom>
          </p:spPr>
        </p:pic>
      </p:grpSp>
      <p:pic>
        <p:nvPicPr>
          <p:cNvPr id="6" name="Graphic 5">
            <a:extLst>
              <a:ext uri="{FF2B5EF4-FFF2-40B4-BE49-F238E27FC236}">
                <a16:creationId xmlns:a16="http://schemas.microsoft.com/office/drawing/2014/main" id="{70F4ED92-DAB9-229A-B439-53785D0D6B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8345" y="3764767"/>
            <a:ext cx="1482322" cy="413671"/>
          </a:xfrm>
          <a:prstGeom prst="rect">
            <a:avLst/>
          </a:prstGeom>
        </p:spPr>
      </p:pic>
    </p:spTree>
    <p:extLst>
      <p:ext uri="{BB962C8B-B14F-4D97-AF65-F5344CB8AC3E}">
        <p14:creationId xmlns:p14="http://schemas.microsoft.com/office/powerpoint/2010/main" val="3350184516"/>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C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37fcc624-c05e-483f-ae80-c2f91491d32e" xsi:nil="true"/>
    <TaxCatchAll xmlns="f597f484-563b-4202-a08e-1ea2d0beabb5"/>
    <TaxKeywordTaxHTField xmlns="f597f484-563b-4202-a08e-1ea2d0beabb5">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4495BF39B417428A35061CD5F87E39" ma:contentTypeVersion="19" ma:contentTypeDescription="Create a new document." ma:contentTypeScope="" ma:versionID="ced8684d6adc77fb5690557b411c4804">
  <xsd:schema xmlns:xsd="http://www.w3.org/2001/XMLSchema" xmlns:xs="http://www.w3.org/2001/XMLSchema" xmlns:p="http://schemas.microsoft.com/office/2006/metadata/properties" xmlns:ns2="37fcc624-c05e-483f-ae80-c2f91491d32e" xmlns:ns3="f597f484-563b-4202-a08e-1ea2d0beabb5" targetNamespace="http://schemas.microsoft.com/office/2006/metadata/properties" ma:root="true" ma:fieldsID="ce58d1b617a5524cf41ca224a1e35696" ns2:_="" ns3:_="">
    <xsd:import namespace="37fcc624-c05e-483f-ae80-c2f91491d32e"/>
    <xsd:import namespace="f597f484-563b-4202-a08e-1ea2d0beabb5"/>
    <xsd:element name="properties">
      <xsd:complexType>
        <xsd:sequence>
          <xsd:element name="documentManagement">
            <xsd:complexType>
              <xsd:all>
                <xsd:element ref="ns2:Date" minOccurs="0"/>
                <xsd:element ref="ns3:SharedWithUsers" minOccurs="0"/>
                <xsd:element ref="ns3:SharedWithDetails" minOccurs="0"/>
                <xsd:element ref="ns3:LastSharedByUser" minOccurs="0"/>
                <xsd:element ref="ns3:LastSharedByTime"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3:TaxKeywordTaxHTField"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cc624-c05e-483f-ae80-c2f91491d32e" elementFormDefault="qualified">
    <xsd:import namespace="http://schemas.microsoft.com/office/2006/documentManagement/types"/>
    <xsd:import namespace="http://schemas.microsoft.com/office/infopath/2007/PartnerControls"/>
    <xsd:element name="Date" ma:index="2" nillable="true" ma:displayName="Date" ma:format="DateOnly" ma:internalName="Date">
      <xsd:simpleType>
        <xsd:restriction base="dms:DateTime"/>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97f484-563b-4202-a08e-1ea2d0beabb5" elementFormDefault="qualified">
    <xsd:import namespace="http://schemas.microsoft.com/office/2006/documentManagement/types"/>
    <xsd:import namespace="http://schemas.microsoft.com/office/infopath/2007/PartnerControls"/>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element name="LastSharedByUser" ma:index="8" nillable="true" ma:displayName="Last Shared By User" ma:description="" ma:internalName="LastSharedByUser" ma:readOnly="true">
      <xsd:simpleType>
        <xsd:restriction base="dms:Note">
          <xsd:maxLength value="255"/>
        </xsd:restriction>
      </xsd:simpleType>
    </xsd:element>
    <xsd:element name="LastSharedByTime" ma:index="9" nillable="true" ma:displayName="Last Shared By Time" ma:description="" ma:internalName="LastSharedByTime" ma:readOnly="true">
      <xsd:simpleType>
        <xsd:restriction base="dms:DateTime"/>
      </xsd:simpleType>
    </xsd:element>
    <xsd:element name="TaxKeywordTaxHTField" ma:index="20" nillable="true" ma:taxonomy="true" ma:internalName="TaxKeywordTaxHTField" ma:taxonomyFieldName="TaxKeyword" ma:displayName="Enterprise Keywords" ma:fieldId="{23f27201-bee3-471e-b2e7-b64fd8b7ca38}" ma:taxonomyMulti="true" ma:sspId="a417c729-5a70-49de-a9fc-91ebf8fe4c2d" ma:termSetId="00000000-0000-0000-0000-000000000000" ma:anchorId="00000000-0000-0000-0000-000000000000" ma:open="true" ma:isKeyword="true">
      <xsd:complexType>
        <xsd:sequence>
          <xsd:element ref="pc:Terms" minOccurs="0" maxOccurs="1"/>
        </xsd:sequence>
      </xsd:complexType>
    </xsd:element>
    <xsd:element name="TaxCatchAll" ma:index="21" nillable="true" ma:displayName="Taxonomy Catch All Column" ma:hidden="true" ma:list="{09436387-9c3d-4f57-b15c-5052eb10d31b}" ma:internalName="TaxCatchAll" ma:showField="CatchAllData" ma:web="f597f484-563b-4202-a08e-1ea2d0beab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B192EA-2F92-45B7-923A-E5F2BDDD737D}">
  <ds:schemaRefs>
    <ds:schemaRef ds:uri="37fcc624-c05e-483f-ae80-c2f91491d32e"/>
    <ds:schemaRef ds:uri="f597f484-563b-4202-a08e-1ea2d0beab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8F4A67-2A3F-4ECF-8AD1-675699EBABDF}">
  <ds:schemaRefs>
    <ds:schemaRef ds:uri="37fcc624-c05e-483f-ae80-c2f91491d32e"/>
    <ds:schemaRef ds:uri="f597f484-563b-4202-a08e-1ea2d0beab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12F4F1-95BA-4DE9-AF87-431D2DF0ED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1202</Words>
  <Application>Microsoft Macintosh PowerPoint</Application>
  <PresentationFormat>On-screen Show (4:3)</PresentationFormat>
  <Paragraphs>128</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Loyola’s Renewable Energy Credit  (REC)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Arizona’s  Utility Renewable Energy Agreement</dc:title>
  <dc:creator>Zac Brooks</dc:creator>
  <cp:lastModifiedBy>Admin</cp:lastModifiedBy>
  <cp:revision>3</cp:revision>
  <dcterms:created xsi:type="dcterms:W3CDTF">2020-09-19T01:30:42Z</dcterms:created>
  <dcterms:modified xsi:type="dcterms:W3CDTF">2023-06-20T14:02:20Z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0x010100514495BF39B417428A35061CD5F87E39</vt:lpwstr>
  </property>
  <property fmtid="{D5CDD505-2E9C-101B-9397-08002B2CF9AE}" pid="3" name="TaxKeyword">
    <vt:lpwstr/>
  </property>
</Properties>
</file>