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61" r:id="rId6"/>
    <p:sldId id="259" r:id="rId7"/>
    <p:sldId id="262" r:id="rId8"/>
    <p:sldId id="266"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Attonito" initials="AA" lastIdx="3" clrIdx="0">
    <p:extLst>
      <p:ext uri="{19B8F6BF-5375-455C-9EA6-DF929625EA0E}">
        <p15:presenceInfo xmlns:p15="http://schemas.microsoft.com/office/powerpoint/2012/main" userId="S::aattonito@customerfirstrenewables.com::29a53ea8-ac04-4c14-b7ff-c191379b4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57D84-7780-4A8A-B3DF-1BF82EA97EA2}" v="3" dt="2021-07-13T22:11:57.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6"/>
    <p:restoredTop sz="93699" autoAdjust="0"/>
  </p:normalViewPr>
  <p:slideViewPr>
    <p:cSldViewPr snapToGrid="0" snapToObjects="1">
      <p:cViewPr varScale="1">
        <p:scale>
          <a:sx n="111" d="100"/>
          <a:sy n="111" d="100"/>
        </p:scale>
        <p:origin x="163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1.emf"/><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emf"/><Relationship Id="rId15" Type="http://schemas.openxmlformats.org/officeDocument/2006/relationships/image" Target="../media/image2.png"/><Relationship Id="rId10" Type="http://schemas.openxmlformats.org/officeDocument/2006/relationships/image" Target="../media/image11.sv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4.jp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5" Type="http://schemas.openxmlformats.org/officeDocument/2006/relationships/image" Target="../media/image3.sv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sv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13.sv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23660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541051"/>
            <a:ext cx="9143999" cy="737160"/>
          </a:xfrm>
        </p:spPr>
        <p:txBody>
          <a:bodyPr>
            <a:noAutofit/>
          </a:bodyPr>
          <a:lstStyle/>
          <a:p>
            <a:r>
              <a:rPr lang="en-US" sz="3200" b="1" dirty="0">
                <a:solidFill>
                  <a:srgbClr val="173647"/>
                </a:solidFill>
                <a:latin typeface="Arial"/>
                <a:cs typeface="Arial"/>
              </a:rPr>
              <a:t>Lafayette’s Onsite Solar Power Purchase Agreement (PPA)</a:t>
            </a:r>
          </a:p>
        </p:txBody>
      </p:sp>
      <p:grpSp>
        <p:nvGrpSpPr>
          <p:cNvPr id="47" name="Group 46">
            <a:extLst>
              <a:ext uri="{FF2B5EF4-FFF2-40B4-BE49-F238E27FC236}">
                <a16:creationId xmlns:a16="http://schemas.microsoft.com/office/drawing/2014/main" id="{5A9732DD-3734-4520-950B-B27D31069168}"/>
              </a:ext>
            </a:extLst>
          </p:cNvPr>
          <p:cNvGrpSpPr/>
          <p:nvPr/>
        </p:nvGrpSpPr>
        <p:grpSpPr>
          <a:xfrm>
            <a:off x="7307036" y="4687050"/>
            <a:ext cx="1576004" cy="1655205"/>
            <a:chOff x="6268829" y="2959862"/>
            <a:chExt cx="2309322" cy="2453786"/>
          </a:xfrm>
        </p:grpSpPr>
        <p:pic>
          <p:nvPicPr>
            <p:cNvPr id="50" name="Picture 49">
              <a:extLst>
                <a:ext uri="{FF2B5EF4-FFF2-40B4-BE49-F238E27FC236}">
                  <a16:creationId xmlns:a16="http://schemas.microsoft.com/office/drawing/2014/main" id="{85EE2B3C-6235-43C5-9684-9C7A9A555770}"/>
                </a:ext>
              </a:extLst>
            </p:cNvPr>
            <p:cNvPicPr>
              <a:picLocks noChangeAspect="1"/>
            </p:cNvPicPr>
            <p:nvPr/>
          </p:nvPicPr>
          <p:blipFill>
            <a:blip r:embed="rId2"/>
            <a:stretch>
              <a:fillRect/>
            </a:stretch>
          </p:blipFill>
          <p:spPr>
            <a:xfrm>
              <a:off x="6268829" y="5001909"/>
              <a:ext cx="2309322" cy="411739"/>
            </a:xfrm>
            <a:prstGeom prst="rect">
              <a:avLst/>
            </a:prstGeom>
          </p:spPr>
        </p:pic>
        <p:pic>
          <p:nvPicPr>
            <p:cNvPr id="51" name="Picture 50" descr="Logo&#10;&#10;Description automatically generated">
              <a:extLst>
                <a:ext uri="{FF2B5EF4-FFF2-40B4-BE49-F238E27FC236}">
                  <a16:creationId xmlns:a16="http://schemas.microsoft.com/office/drawing/2014/main" id="{338E3B9D-DC62-4EF1-AC3F-5574EF45A5B1}"/>
                </a:ext>
              </a:extLst>
            </p:cNvPr>
            <p:cNvPicPr>
              <a:picLocks noChangeAspect="1"/>
            </p:cNvPicPr>
            <p:nvPr/>
          </p:nvPicPr>
          <p:blipFill>
            <a:blip r:embed="rId3"/>
            <a:stretch>
              <a:fillRect/>
            </a:stretch>
          </p:blipFill>
          <p:spPr>
            <a:xfrm>
              <a:off x="6446306" y="2959862"/>
              <a:ext cx="1958254" cy="679446"/>
            </a:xfrm>
            <a:prstGeom prst="rect">
              <a:avLst/>
            </a:prstGeom>
          </p:spPr>
        </p:pic>
      </p:grpSp>
      <p:sp>
        <p:nvSpPr>
          <p:cNvPr id="4" name="TextBox 3">
            <a:extLst>
              <a:ext uri="{FF2B5EF4-FFF2-40B4-BE49-F238E27FC236}">
                <a16:creationId xmlns:a16="http://schemas.microsoft.com/office/drawing/2014/main" id="{8A743929-7CE5-4353-B24C-2BEB1691937D}"/>
              </a:ext>
            </a:extLst>
          </p:cNvPr>
          <p:cNvSpPr txBox="1"/>
          <p:nvPr/>
        </p:nvSpPr>
        <p:spPr>
          <a:xfrm>
            <a:off x="4447529" y="1542987"/>
            <a:ext cx="4435511" cy="2970044"/>
          </a:xfrm>
          <a:prstGeom prst="rect">
            <a:avLst/>
          </a:prstGeom>
          <a:noFill/>
        </p:spPr>
        <p:txBody>
          <a:bodyPr wrap="square" rtlCol="0">
            <a:spAutoFit/>
          </a:bodyPr>
          <a:lstStyle/>
          <a:p>
            <a:r>
              <a:rPr lang="en-US" sz="1100" b="0" i="0" dirty="0">
                <a:effectLst/>
                <a:latin typeface="Arial" panose="020B0604020202020204" pitchFamily="34" charset="0"/>
                <a:cs typeface="Arial" panose="020B0604020202020204" pitchFamily="34" charset="0"/>
              </a:rPr>
              <a:t>An approximately 470-kilowatt (kW) solar array will power operations at the Kirby Sports Center on Lafayette’s campus. The solar installation is expected to generate around 540 megawatt-hours (MWh) of clean, renewable energy annually and array and will offset 9,625 metric tons of carbon dioxide (CO2) over its 25-year lifetime. </a:t>
            </a:r>
            <a:r>
              <a:rPr lang="en-US" sz="1100" dirty="0">
                <a:latin typeface="Arial" panose="020B0604020202020204" pitchFamily="34" charset="0"/>
                <a:cs typeface="Arial" panose="020B0604020202020204" pitchFamily="34" charset="0"/>
              </a:rPr>
              <a:t>T</a:t>
            </a:r>
            <a:r>
              <a:rPr lang="en-US" sz="1100" b="0" i="0" dirty="0">
                <a:effectLst/>
                <a:latin typeface="Arial" panose="020B0604020202020204" pitchFamily="34" charset="0"/>
                <a:cs typeface="Arial" panose="020B0604020202020204" pitchFamily="34" charset="0"/>
              </a:rPr>
              <a:t>he project </a:t>
            </a:r>
            <a:r>
              <a:rPr lang="en-US" sz="1100" b="0" i="0" u="none" strike="noStrike" dirty="0">
                <a:effectLst/>
                <a:latin typeface="Arial" panose="020B0604020202020204" pitchFamily="34" charset="0"/>
              </a:rPr>
              <a:t>provides a visual representation of Lafayette’s commitment to carbon neutrality as well as numerous educational opportunities.</a:t>
            </a:r>
          </a:p>
          <a:p>
            <a:endParaRPr lang="en-US" sz="1100" dirty="0">
              <a:latin typeface="Arial" panose="020B0604020202020204" pitchFamily="34" charset="0"/>
              <a:cs typeface="Arial" panose="020B0604020202020204" pitchFamily="34" charset="0"/>
            </a:endParaRPr>
          </a:p>
          <a:p>
            <a:r>
              <a:rPr lang="en-US" sz="1100" b="0" i="0" dirty="0">
                <a:effectLst/>
                <a:latin typeface="Arial" panose="020B0604020202020204" pitchFamily="34" charset="0"/>
                <a:cs typeface="Arial" panose="020B0604020202020204" pitchFamily="34" charset="0"/>
              </a:rPr>
              <a:t>The College engaged </a:t>
            </a:r>
            <a:r>
              <a:rPr lang="en-US" sz="1100" b="0" i="0" dirty="0" err="1">
                <a:effectLst/>
                <a:latin typeface="Arial" panose="020B0604020202020204" pitchFamily="34" charset="0"/>
                <a:cs typeface="Arial" panose="020B0604020202020204" pitchFamily="34" charset="0"/>
              </a:rPr>
              <a:t>CustomerFirst</a:t>
            </a:r>
            <a:r>
              <a:rPr lang="en-US" sz="1100" b="0" i="0" dirty="0">
                <a:effectLst/>
                <a:latin typeface="Arial" panose="020B0604020202020204" pitchFamily="34" charset="0"/>
                <a:cs typeface="Arial" panose="020B0604020202020204" pitchFamily="34" charset="0"/>
              </a:rPr>
              <a:t> Renewables for preliminary development and contracted with Pfister Energy, a commercial solar developer and EPC, and </a:t>
            </a:r>
            <a:r>
              <a:rPr lang="en-US" sz="1100" b="0" i="0" dirty="0" err="1">
                <a:effectLst/>
                <a:latin typeface="Arial" panose="020B0604020202020204" pitchFamily="34" charset="0"/>
                <a:cs typeface="Arial" panose="020B0604020202020204" pitchFamily="34" charset="0"/>
              </a:rPr>
              <a:t>Greenskies</a:t>
            </a:r>
            <a:r>
              <a:rPr lang="en-US" sz="1100" b="0" i="0" dirty="0">
                <a:effectLst/>
                <a:latin typeface="Arial" panose="020B0604020202020204" pitchFamily="34" charset="0"/>
                <a:cs typeface="Arial" panose="020B0604020202020204" pitchFamily="34" charset="0"/>
              </a:rPr>
              <a:t> Clean Energy, a leader in commercial renewable energy solutions. Pfister Energy will be responsible for engineering and construction, and </a:t>
            </a:r>
            <a:r>
              <a:rPr lang="en-US" sz="1100" b="0" i="0" dirty="0" err="1">
                <a:effectLst/>
                <a:latin typeface="Arial" panose="020B0604020202020204" pitchFamily="34" charset="0"/>
                <a:cs typeface="Arial" panose="020B0604020202020204" pitchFamily="34" charset="0"/>
              </a:rPr>
              <a:t>Greenskies</a:t>
            </a:r>
            <a:r>
              <a:rPr lang="en-US" sz="1100" b="0" i="0" dirty="0">
                <a:effectLst/>
                <a:latin typeface="Arial" panose="020B0604020202020204" pitchFamily="34" charset="0"/>
                <a:cs typeface="Arial" panose="020B0604020202020204" pitchFamily="34" charset="0"/>
              </a:rPr>
              <a:t> will finance and manage the solar operations. Together, </a:t>
            </a:r>
            <a:r>
              <a:rPr lang="en-US" sz="1100" b="0" i="0" dirty="0" err="1">
                <a:effectLst/>
                <a:latin typeface="Arial" panose="020B0604020202020204" pitchFamily="34" charset="0"/>
                <a:cs typeface="Arial" panose="020B0604020202020204" pitchFamily="34" charset="0"/>
              </a:rPr>
              <a:t>Greenskies</a:t>
            </a:r>
            <a:r>
              <a:rPr lang="en-US" sz="1100" b="0" i="0" dirty="0">
                <a:effectLst/>
                <a:latin typeface="Arial" panose="020B0604020202020204" pitchFamily="34" charset="0"/>
                <a:cs typeface="Arial" panose="020B0604020202020204" pitchFamily="34" charset="0"/>
              </a:rPr>
              <a:t> and Pfister Energy are providing internship positions to Lafayette students for a five-year duration.</a:t>
            </a:r>
            <a:endParaRPr lang="en-US" sz="1100" dirty="0">
              <a:latin typeface="Arial" panose="020B0604020202020204" pitchFamily="34" charset="0"/>
              <a:cs typeface="Arial" panose="020B0604020202020204" pitchFamily="34" charset="0"/>
            </a:endParaRPr>
          </a:p>
        </p:txBody>
      </p:sp>
      <p:pic>
        <p:nvPicPr>
          <p:cNvPr id="8" name="Picture 7" descr="A picture containing building, stadium, resort&#10;&#10;Description automatically generated">
            <a:extLst>
              <a:ext uri="{FF2B5EF4-FFF2-40B4-BE49-F238E27FC236}">
                <a16:creationId xmlns:a16="http://schemas.microsoft.com/office/drawing/2014/main" id="{A2471488-36CE-4DE2-9FD8-D9B29371C0CF}"/>
              </a:ext>
            </a:extLst>
          </p:cNvPr>
          <p:cNvPicPr>
            <a:picLocks noChangeAspect="1"/>
          </p:cNvPicPr>
          <p:nvPr/>
        </p:nvPicPr>
        <p:blipFill rotWithShape="1">
          <a:blip r:embed="rId4"/>
          <a:srcRect l="12342" t="1077" r="8576"/>
          <a:stretch/>
        </p:blipFill>
        <p:spPr>
          <a:xfrm>
            <a:off x="569627" y="1643949"/>
            <a:ext cx="3877902" cy="2728643"/>
          </a:xfrm>
          <a:prstGeom prst="rect">
            <a:avLst/>
          </a:prstGeom>
        </p:spPr>
      </p:pic>
      <p:grpSp>
        <p:nvGrpSpPr>
          <p:cNvPr id="11" name="Group 10">
            <a:extLst>
              <a:ext uri="{FF2B5EF4-FFF2-40B4-BE49-F238E27FC236}">
                <a16:creationId xmlns:a16="http://schemas.microsoft.com/office/drawing/2014/main" id="{BCC93ECC-541E-4351-8268-8AF7264AF654}"/>
              </a:ext>
            </a:extLst>
          </p:cNvPr>
          <p:cNvGrpSpPr/>
          <p:nvPr/>
        </p:nvGrpSpPr>
        <p:grpSpPr>
          <a:xfrm>
            <a:off x="572454" y="4526337"/>
            <a:ext cx="6421723" cy="1842740"/>
            <a:chOff x="572454" y="4526337"/>
            <a:chExt cx="6421723" cy="1842740"/>
          </a:xfrm>
        </p:grpSpPr>
        <p:grpSp>
          <p:nvGrpSpPr>
            <p:cNvPr id="40" name="Group 39"/>
            <p:cNvGrpSpPr/>
            <p:nvPr/>
          </p:nvGrpSpPr>
          <p:grpSpPr>
            <a:xfrm>
              <a:off x="572454" y="4526337"/>
              <a:ext cx="6421723" cy="1839360"/>
              <a:chOff x="664878" y="4129068"/>
              <a:chExt cx="7851794" cy="2248972"/>
            </a:xfrm>
          </p:grpSpPr>
          <p:grpSp>
            <p:nvGrpSpPr>
              <p:cNvPr id="29" name="Group 28"/>
              <p:cNvGrpSpPr/>
              <p:nvPr/>
            </p:nvGrpSpPr>
            <p:grpSpPr>
              <a:xfrm>
                <a:off x="664878" y="4140164"/>
                <a:ext cx="2517101" cy="1023668"/>
                <a:chOff x="664878" y="4140164"/>
                <a:chExt cx="2517101" cy="1023668"/>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Miniscule</a:t>
                  </a:r>
                  <a:endParaRPr lang="en-US" sz="1400" dirty="0">
                    <a:solidFill>
                      <a:srgbClr val="023553"/>
                    </a:solidFill>
                    <a:latin typeface="Arial"/>
                    <a:cs typeface="Arial"/>
                  </a:endParaRPr>
                </a:p>
                <a:p>
                  <a:r>
                    <a:rPr lang="en-US" sz="800" dirty="0">
                      <a:solidFill>
                        <a:srgbClr val="173647"/>
                      </a:solidFill>
                      <a:latin typeface="Arial"/>
                      <a:cs typeface="Arial"/>
                    </a:rPr>
                    <a:t>                  </a:t>
                  </a:r>
                  <a:r>
                    <a:rPr lang="en-US" sz="700" dirty="0">
                      <a:solidFill>
                        <a:srgbClr val="173647"/>
                      </a:solidFill>
                      <a:latin typeface="Arial"/>
                      <a:cs typeface="Arial"/>
                    </a:rPr>
                    <a:t>  Eliminate 9,625 MTCO2e</a:t>
                  </a:r>
                </a:p>
              </p:txBody>
            </p:sp>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     Small Net Cost</a:t>
                  </a:r>
                  <a:endParaRPr lang="en-US" sz="800" dirty="0">
                    <a:solidFill>
                      <a:srgbClr val="FFFFFF"/>
                    </a:solidFill>
                    <a:latin typeface="Arial"/>
                    <a:cs typeface="Arial"/>
                  </a:endParaRPr>
                </a:p>
              </p:txBody>
            </p:sp>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100" dirty="0">
                      <a:solidFill>
                        <a:srgbClr val="023553"/>
                      </a:solidFill>
                      <a:latin typeface="Arial"/>
                      <a:cs typeface="Arial"/>
                    </a:rPr>
                    <a:t>             1-2 Years</a:t>
                  </a:r>
                </a:p>
                <a:p>
                  <a:pPr algn="l">
                    <a:lnSpc>
                      <a:spcPct val="130000"/>
                    </a:lnSpc>
                  </a:pPr>
                  <a:endParaRPr lang="en-US" sz="950" dirty="0">
                    <a:solidFill>
                      <a:srgbClr val="FFFFFF"/>
                    </a:solidFill>
                    <a:latin typeface="Arial"/>
                    <a:cs typeface="Arial"/>
                  </a:endParaRPr>
                </a:p>
              </p:txBody>
            </p:sp>
            <p:pic>
              <p:nvPicPr>
                <p:cNvPr id="25" name="Picture 24"/>
                <p:cNvPicPr>
                  <a:picLocks noChangeAspect="1"/>
                </p:cNvPicPr>
                <p:nvPr/>
              </p:nvPicPr>
              <p:blipFill>
                <a:blip r:embed="rId5"/>
                <a:stretch>
                  <a:fillRect/>
                </a:stretch>
              </p:blipFill>
              <p:spPr>
                <a:xfrm>
                  <a:off x="3566548" y="4546703"/>
                  <a:ext cx="469765" cy="545159"/>
                </a:xfrm>
                <a:prstGeom prst="rect">
                  <a:avLst/>
                </a:prstGeom>
              </p:spPr>
            </p:pic>
          </p:grpSp>
          <p:grpSp>
            <p:nvGrpSpPr>
              <p:cNvPr id="6" name="Group 5"/>
              <p:cNvGrpSpPr/>
              <p:nvPr/>
            </p:nvGrpSpPr>
            <p:grpSpPr>
              <a:xfrm>
                <a:off x="5999569" y="5343140"/>
                <a:ext cx="2517103" cy="1034900"/>
                <a:chOff x="5999569" y="5343140"/>
                <a:chExt cx="2517103" cy="1034900"/>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75050"/>
                  <a:ext cx="2517101" cy="100299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r>
                    <a:rPr lang="en-US" sz="1100" dirty="0">
                      <a:solidFill>
                        <a:srgbClr val="023553"/>
                      </a:solidFill>
                      <a:latin typeface="Arial"/>
                      <a:cs typeface="Arial"/>
                    </a:rPr>
                    <a:t>                         That’s Really 			Cool</a:t>
                  </a:r>
                  <a:endParaRPr lang="en-US" sz="700" dirty="0">
                    <a:solidFill>
                      <a:srgbClr val="023553"/>
                    </a:solidFill>
                    <a:latin typeface="Arial"/>
                    <a:cs typeface="Arial"/>
                  </a:endParaRP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r>
                    <a:rPr lang="en-US" sz="1100" dirty="0">
                      <a:solidFill>
                        <a:srgbClr val="023553"/>
                      </a:solidFill>
                      <a:latin typeface="Arial"/>
                      <a:cs typeface="Arial"/>
                    </a:rPr>
                    <a:t>Doable</a:t>
                  </a:r>
                  <a:endParaRPr lang="en-US" sz="2000" dirty="0">
                    <a:solidFill>
                      <a:srgbClr val="023553"/>
                    </a:solidFill>
                    <a:latin typeface="Arial"/>
                    <a:cs typeface="Arial"/>
                  </a:endParaRPr>
                </a:p>
              </p:txBody>
            </p:sp>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r>
                    <a:rPr lang="en-US" sz="1200" dirty="0">
                      <a:solidFill>
                        <a:srgbClr val="023553"/>
                      </a:solidFill>
                      <a:latin typeface="Arial"/>
                      <a:cs typeface="Arial"/>
                    </a:rPr>
                    <a:t>                      </a:t>
                  </a:r>
                  <a:r>
                    <a:rPr lang="en-US" sz="11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pic>
              <p:nvPicPr>
                <p:cNvPr id="43" name="Picture 42"/>
                <p:cNvPicPr>
                  <a:picLocks noChangeAspect="1"/>
                </p:cNvPicPr>
                <p:nvPr/>
              </p:nvPicPr>
              <p:blipFill>
                <a:blip r:embed="rId6"/>
                <a:stretch>
                  <a:fillRect/>
                </a:stretch>
              </p:blipFill>
              <p:spPr>
                <a:xfrm>
                  <a:off x="3523845" y="5762248"/>
                  <a:ext cx="711286" cy="449533"/>
                </a:xfrm>
                <a:prstGeom prst="rect">
                  <a:avLst/>
                </a:prstGeom>
              </p:spPr>
            </p:pic>
          </p:grpSp>
        </p:grpSp>
        <p:pic>
          <p:nvPicPr>
            <p:cNvPr id="41" name="Graphic 40">
              <a:extLst>
                <a:ext uri="{FF2B5EF4-FFF2-40B4-BE49-F238E27FC236}">
                  <a16:creationId xmlns:a16="http://schemas.microsoft.com/office/drawing/2014/main" id="{56499E01-945E-4A7C-A557-C39D3F3CD9B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30882" t="21137" r="26248" b="23048"/>
            <a:stretch/>
          </p:blipFill>
          <p:spPr>
            <a:xfrm>
              <a:off x="731366" y="4855178"/>
              <a:ext cx="536992" cy="529735"/>
            </a:xfrm>
            <a:prstGeom prst="rect">
              <a:avLst/>
            </a:prstGeom>
          </p:spPr>
        </p:pic>
        <p:pic>
          <p:nvPicPr>
            <p:cNvPr id="10" name="Graphic 9">
              <a:extLst>
                <a:ext uri="{FF2B5EF4-FFF2-40B4-BE49-F238E27FC236}">
                  <a16:creationId xmlns:a16="http://schemas.microsoft.com/office/drawing/2014/main" id="{2C1738BE-EA32-4142-B260-37D01286A70C}"/>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3944" t="19396" r="15866" b="22982"/>
            <a:stretch/>
          </p:blipFill>
          <p:spPr>
            <a:xfrm>
              <a:off x="5096107" y="4953537"/>
              <a:ext cx="678901" cy="422301"/>
            </a:xfrm>
            <a:prstGeom prst="rect">
              <a:avLst/>
            </a:prstGeom>
          </p:spPr>
        </p:pic>
        <p:pic>
          <p:nvPicPr>
            <p:cNvPr id="42" name="Graphic 41">
              <a:extLst>
                <a:ext uri="{FF2B5EF4-FFF2-40B4-BE49-F238E27FC236}">
                  <a16:creationId xmlns:a16="http://schemas.microsoft.com/office/drawing/2014/main" id="{CEC16381-7FCE-47DC-AA68-7DCDA0D2A7F0}"/>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29976" t="24384" r="16147" b="22860"/>
            <a:stretch/>
          </p:blipFill>
          <p:spPr>
            <a:xfrm>
              <a:off x="731366" y="5852036"/>
              <a:ext cx="696881" cy="517041"/>
            </a:xfrm>
            <a:prstGeom prst="rect">
              <a:avLst/>
            </a:prstGeom>
          </p:spPr>
        </p:pic>
        <p:pic>
          <p:nvPicPr>
            <p:cNvPr id="44" name="Graphic 43">
              <a:extLst>
                <a:ext uri="{FF2B5EF4-FFF2-40B4-BE49-F238E27FC236}">
                  <a16:creationId xmlns:a16="http://schemas.microsoft.com/office/drawing/2014/main" id="{C0C90B4F-5091-4013-BC1E-6E7A789F883C}"/>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t="22369" b="30745"/>
            <a:stretch/>
          </p:blipFill>
          <p:spPr>
            <a:xfrm>
              <a:off x="5027662" y="5879921"/>
              <a:ext cx="934359" cy="331938"/>
            </a:xfrm>
            <a:prstGeom prst="rect">
              <a:avLst/>
            </a:prstGeom>
          </p:spPr>
        </p:pic>
      </p:grpSp>
      <p:pic>
        <p:nvPicPr>
          <p:cNvPr id="5" name="Graphic 4">
            <a:extLst>
              <a:ext uri="{FF2B5EF4-FFF2-40B4-BE49-F238E27FC236}">
                <a16:creationId xmlns:a16="http://schemas.microsoft.com/office/drawing/2014/main" id="{40C636F3-658E-8EEC-9EAA-1B10A3909E8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37390" y="5350944"/>
            <a:ext cx="1715296" cy="478687"/>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331852"/>
            <a:ext cx="8432800" cy="1819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73647"/>
                </a:solidFill>
                <a:latin typeface="Arial"/>
                <a:cs typeface="Arial"/>
              </a:rPr>
              <a:t>Lafayette’s Onsite Solar Power Purchase Agreement </a:t>
            </a:r>
            <a:endParaRPr lang="en-US" sz="3500" b="1" dirty="0">
              <a:solidFill>
                <a:srgbClr val="173647"/>
              </a:solidFill>
              <a:latin typeface="Arial"/>
              <a:cs typeface="Arial"/>
            </a:endParaRPr>
          </a:p>
        </p:txBody>
      </p:sp>
      <p:grpSp>
        <p:nvGrpSpPr>
          <p:cNvPr id="2" name="Group 1">
            <a:extLst>
              <a:ext uri="{FF2B5EF4-FFF2-40B4-BE49-F238E27FC236}">
                <a16:creationId xmlns:a16="http://schemas.microsoft.com/office/drawing/2014/main" id="{AD28CF6A-7AB8-43C2-A778-EB4528C43804}"/>
              </a:ext>
            </a:extLst>
          </p:cNvPr>
          <p:cNvGrpSpPr/>
          <p:nvPr/>
        </p:nvGrpSpPr>
        <p:grpSpPr>
          <a:xfrm>
            <a:off x="6268829" y="2959862"/>
            <a:ext cx="2309322" cy="2453786"/>
            <a:chOff x="6268829" y="2959862"/>
            <a:chExt cx="2309322" cy="2453786"/>
          </a:xfrm>
        </p:grpSpPr>
        <p:pic>
          <p:nvPicPr>
            <p:cNvPr id="50" name="Picture 49"/>
            <p:cNvPicPr>
              <a:picLocks noChangeAspect="1"/>
            </p:cNvPicPr>
            <p:nvPr/>
          </p:nvPicPr>
          <p:blipFill>
            <a:blip r:embed="rId2"/>
            <a:stretch>
              <a:fillRect/>
            </a:stretch>
          </p:blipFill>
          <p:spPr>
            <a:xfrm>
              <a:off x="6268829" y="5001909"/>
              <a:ext cx="2309322" cy="411739"/>
            </a:xfrm>
            <a:prstGeom prst="rect">
              <a:avLst/>
            </a:prstGeom>
          </p:spPr>
        </p:pic>
        <p:pic>
          <p:nvPicPr>
            <p:cNvPr id="7" name="Picture 6" descr="Logo&#10;&#10;Description automatically generated">
              <a:extLst>
                <a:ext uri="{FF2B5EF4-FFF2-40B4-BE49-F238E27FC236}">
                  <a16:creationId xmlns:a16="http://schemas.microsoft.com/office/drawing/2014/main" id="{A8A61949-35AA-4B24-A6F7-675B9FF07C65}"/>
                </a:ext>
              </a:extLst>
            </p:cNvPr>
            <p:cNvPicPr>
              <a:picLocks noChangeAspect="1"/>
            </p:cNvPicPr>
            <p:nvPr/>
          </p:nvPicPr>
          <p:blipFill>
            <a:blip r:embed="rId3"/>
            <a:stretch>
              <a:fillRect/>
            </a:stretch>
          </p:blipFill>
          <p:spPr>
            <a:xfrm>
              <a:off x="6446306" y="2959862"/>
              <a:ext cx="1958254" cy="679446"/>
            </a:xfrm>
            <a:prstGeom prst="rect">
              <a:avLst/>
            </a:prstGeom>
          </p:spPr>
        </p:pic>
      </p:grpSp>
      <p:pic>
        <p:nvPicPr>
          <p:cNvPr id="9" name="Picture 8" descr="A picture containing building, stadium, resort&#10;&#10;Description automatically generated">
            <a:extLst>
              <a:ext uri="{FF2B5EF4-FFF2-40B4-BE49-F238E27FC236}">
                <a16:creationId xmlns:a16="http://schemas.microsoft.com/office/drawing/2014/main" id="{19149A9B-6385-42B0-8A6B-90FAFB735D92}"/>
              </a:ext>
            </a:extLst>
          </p:cNvPr>
          <p:cNvPicPr>
            <a:picLocks noChangeAspect="1"/>
          </p:cNvPicPr>
          <p:nvPr/>
        </p:nvPicPr>
        <p:blipFill rotWithShape="1">
          <a:blip r:embed="rId4"/>
          <a:srcRect l="12342" t="1077" r="8576"/>
          <a:stretch/>
        </p:blipFill>
        <p:spPr>
          <a:xfrm>
            <a:off x="662386" y="2476344"/>
            <a:ext cx="5153765" cy="3626390"/>
          </a:xfrm>
          <a:prstGeom prst="rect">
            <a:avLst/>
          </a:prstGeom>
        </p:spPr>
      </p:pic>
      <p:pic>
        <p:nvPicPr>
          <p:cNvPr id="3" name="Graphic 2">
            <a:extLst>
              <a:ext uri="{FF2B5EF4-FFF2-40B4-BE49-F238E27FC236}">
                <a16:creationId xmlns:a16="http://schemas.microsoft.com/office/drawing/2014/main" id="{43B2429F-B8D9-F526-9717-905193647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5842" y="4081265"/>
            <a:ext cx="1715296" cy="478687"/>
          </a:xfrm>
          <a:prstGeom prst="rect">
            <a:avLst/>
          </a:prstGeom>
        </p:spPr>
      </p:pic>
    </p:spTree>
    <p:extLst>
      <p:ext uri="{BB962C8B-B14F-4D97-AF65-F5344CB8AC3E}">
        <p14:creationId xmlns:p14="http://schemas.microsoft.com/office/powerpoint/2010/main" val="102331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6833615" y="766714"/>
            <a:ext cx="1536098" cy="273878"/>
          </a:xfrm>
          <a:prstGeom prst="rect">
            <a:avLst/>
          </a:prstGeom>
        </p:spPr>
      </p:pic>
      <p:grpSp>
        <p:nvGrpSpPr>
          <p:cNvPr id="7" name="Group 6"/>
          <p:cNvGrpSpPr/>
          <p:nvPr/>
        </p:nvGrpSpPr>
        <p:grpSpPr>
          <a:xfrm>
            <a:off x="664878" y="596901"/>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OVERVIEW</a:t>
              </a:r>
              <a:endParaRPr lang="en-US" sz="1400" dirty="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Logo&#10;&#10;Description automatically generated">
            <a:extLst>
              <a:ext uri="{FF2B5EF4-FFF2-40B4-BE49-F238E27FC236}">
                <a16:creationId xmlns:a16="http://schemas.microsoft.com/office/drawing/2014/main" id="{3C8E0A2B-DEC5-4B84-82A4-6A5435B74A43}"/>
              </a:ext>
            </a:extLst>
          </p:cNvPr>
          <p:cNvPicPr>
            <a:picLocks noChangeAspect="1"/>
          </p:cNvPicPr>
          <p:nvPr/>
        </p:nvPicPr>
        <p:blipFill>
          <a:blip r:embed="rId3"/>
          <a:stretch>
            <a:fillRect/>
          </a:stretch>
        </p:blipFill>
        <p:spPr>
          <a:xfrm>
            <a:off x="3651577" y="732358"/>
            <a:ext cx="1197802" cy="415596"/>
          </a:xfrm>
          <a:prstGeom prst="rect">
            <a:avLst/>
          </a:prstGeom>
        </p:spPr>
      </p:pic>
      <p:sp>
        <p:nvSpPr>
          <p:cNvPr id="2" name="TextBox 1">
            <a:extLst>
              <a:ext uri="{FF2B5EF4-FFF2-40B4-BE49-F238E27FC236}">
                <a16:creationId xmlns:a16="http://schemas.microsoft.com/office/drawing/2014/main" id="{364B6705-A708-4E85-90D2-6AAE8E58A428}"/>
              </a:ext>
            </a:extLst>
          </p:cNvPr>
          <p:cNvSpPr txBox="1"/>
          <p:nvPr/>
        </p:nvSpPr>
        <p:spPr>
          <a:xfrm>
            <a:off x="748344" y="1576571"/>
            <a:ext cx="7768327" cy="2308324"/>
          </a:xfrm>
          <a:prstGeom prst="rect">
            <a:avLst/>
          </a:prstGeom>
          <a:noFill/>
        </p:spPr>
        <p:txBody>
          <a:bodyPr wrap="square" rtlCol="0">
            <a:spAutoFit/>
          </a:bodyPr>
          <a:lstStyle/>
          <a:p>
            <a:r>
              <a:rPr lang="en-US" sz="1600" dirty="0">
                <a:latin typeface="Arial"/>
                <a:cs typeface="Arial"/>
              </a:rPr>
              <a:t>Lafayette College, advised by </a:t>
            </a:r>
            <a:r>
              <a:rPr lang="en-US" sz="1600" dirty="0" err="1">
                <a:latin typeface="Arial"/>
                <a:cs typeface="Arial"/>
              </a:rPr>
              <a:t>CustomerFirst</a:t>
            </a:r>
            <a:r>
              <a:rPr lang="en-US" sz="1600" dirty="0">
                <a:latin typeface="Arial"/>
                <a:cs typeface="Arial"/>
              </a:rPr>
              <a:t> Renewables, entered into an agreement with </a:t>
            </a:r>
            <a:r>
              <a:rPr lang="en-US" sz="1600" b="0" i="0" dirty="0">
                <a:effectLst/>
                <a:latin typeface="Arial" panose="020B0604020202020204" pitchFamily="34" charset="0"/>
                <a:cs typeface="Arial" panose="020B0604020202020204" pitchFamily="34" charset="0"/>
              </a:rPr>
              <a:t>Pfister Energy and </a:t>
            </a:r>
            <a:r>
              <a:rPr lang="en-US" sz="1600" b="0" i="0" dirty="0" err="1">
                <a:effectLst/>
                <a:latin typeface="Arial" panose="020B0604020202020204" pitchFamily="34" charset="0"/>
                <a:cs typeface="Arial" panose="020B0604020202020204" pitchFamily="34" charset="0"/>
              </a:rPr>
              <a:t>Greenskies</a:t>
            </a:r>
            <a:r>
              <a:rPr lang="en-US" sz="1600" b="0" i="0" dirty="0">
                <a:effectLst/>
                <a:latin typeface="Arial" panose="020B0604020202020204" pitchFamily="34" charset="0"/>
                <a:cs typeface="Arial" panose="020B0604020202020204" pitchFamily="34" charset="0"/>
              </a:rPr>
              <a:t> Clean Energy to construct a rooftop solar array on Lafayette’s sports center and provide 540 megawatt-hours (MWh) of renewable energy annually. The electricity will avoid 9,625 MTCO2 over its 25-year lifetime.</a:t>
            </a:r>
            <a:r>
              <a:rPr lang="en-US" sz="1600" b="1" i="0" dirty="0">
                <a:effectLst/>
                <a:latin typeface="Arial" panose="020B0604020202020204" pitchFamily="34" charset="0"/>
                <a:cs typeface="Arial" panose="020B0604020202020204" pitchFamily="34" charset="0"/>
              </a:rPr>
              <a:t> The array is a </a:t>
            </a:r>
            <a:r>
              <a:rPr lang="en-US" sz="1600" b="1" dirty="0">
                <a:latin typeface="Arial" panose="020B0604020202020204" pitchFamily="34" charset="0"/>
                <a:cs typeface="Arial" panose="020B0604020202020204" pitchFamily="34" charset="0"/>
              </a:rPr>
              <a:t>highly visible representation of Lafayette’s commitment to carbon neutrality. Lafayette also receives access to numerous educational opportunities under the agreement such as live and historical production data, detailed design drawings, construction footage, tours of the facility, guest lectures, and paid internships.</a:t>
            </a:r>
            <a:endParaRPr lang="en-US" sz="1600" dirty="0"/>
          </a:p>
        </p:txBody>
      </p:sp>
      <p:grpSp>
        <p:nvGrpSpPr>
          <p:cNvPr id="95" name="Group 94">
            <a:extLst>
              <a:ext uri="{FF2B5EF4-FFF2-40B4-BE49-F238E27FC236}">
                <a16:creationId xmlns:a16="http://schemas.microsoft.com/office/drawing/2014/main" id="{529EFB73-3628-45FA-8942-2480EAC9D544}"/>
              </a:ext>
            </a:extLst>
          </p:cNvPr>
          <p:cNvGrpSpPr/>
          <p:nvPr/>
        </p:nvGrpSpPr>
        <p:grpSpPr>
          <a:xfrm>
            <a:off x="873535" y="4027488"/>
            <a:ext cx="7517943" cy="2376204"/>
            <a:chOff x="572454" y="4526337"/>
            <a:chExt cx="6421723" cy="1842740"/>
          </a:xfrm>
        </p:grpSpPr>
        <p:grpSp>
          <p:nvGrpSpPr>
            <p:cNvPr id="96" name="Group 95">
              <a:extLst>
                <a:ext uri="{FF2B5EF4-FFF2-40B4-BE49-F238E27FC236}">
                  <a16:creationId xmlns:a16="http://schemas.microsoft.com/office/drawing/2014/main" id="{EB90A6BD-F82D-47AE-A852-DF1720714C5B}"/>
                </a:ext>
              </a:extLst>
            </p:cNvPr>
            <p:cNvGrpSpPr/>
            <p:nvPr/>
          </p:nvGrpSpPr>
          <p:grpSpPr>
            <a:xfrm>
              <a:off x="572454" y="4526337"/>
              <a:ext cx="6421723" cy="1839360"/>
              <a:chOff x="664878" y="4129068"/>
              <a:chExt cx="7851794" cy="2248972"/>
            </a:xfrm>
          </p:grpSpPr>
          <p:grpSp>
            <p:nvGrpSpPr>
              <p:cNvPr id="101" name="Group 100">
                <a:extLst>
                  <a:ext uri="{FF2B5EF4-FFF2-40B4-BE49-F238E27FC236}">
                    <a16:creationId xmlns:a16="http://schemas.microsoft.com/office/drawing/2014/main" id="{C2275A16-6880-4EFA-A6B4-F347642843FC}"/>
                  </a:ext>
                </a:extLst>
              </p:cNvPr>
              <p:cNvGrpSpPr/>
              <p:nvPr/>
            </p:nvGrpSpPr>
            <p:grpSpPr>
              <a:xfrm>
                <a:off x="664878" y="4140164"/>
                <a:ext cx="2517101" cy="1023668"/>
                <a:chOff x="664878" y="4140164"/>
                <a:chExt cx="2517101" cy="1023668"/>
              </a:xfrm>
            </p:grpSpPr>
            <p:sp>
              <p:nvSpPr>
                <p:cNvPr id="124" name="Rectangle 123">
                  <a:extLst>
                    <a:ext uri="{FF2B5EF4-FFF2-40B4-BE49-F238E27FC236}">
                      <a16:creationId xmlns:a16="http://schemas.microsoft.com/office/drawing/2014/main" id="{E49DA64F-496C-4230-AA6E-696B62CDBD3C}"/>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5" name="Rectangle 124">
                  <a:extLst>
                    <a:ext uri="{FF2B5EF4-FFF2-40B4-BE49-F238E27FC236}">
                      <a16:creationId xmlns:a16="http://schemas.microsoft.com/office/drawing/2014/main" id="{A5402D8C-25A6-478F-8889-12D807E7D11B}"/>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Subtitle 2">
                  <a:extLst>
                    <a:ext uri="{FF2B5EF4-FFF2-40B4-BE49-F238E27FC236}">
                      <a16:creationId xmlns:a16="http://schemas.microsoft.com/office/drawing/2014/main" id="{1D847988-4EA5-4900-BF94-314A715D8D89}"/>
                    </a:ext>
                  </a:extLst>
                </p:cNvPr>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r>
                    <a:rPr lang="en-US" sz="1400" dirty="0">
                      <a:solidFill>
                        <a:srgbClr val="023553"/>
                      </a:solidFill>
                      <a:latin typeface="Arial"/>
                      <a:cs typeface="Arial"/>
                    </a:rPr>
                    <a:t>        </a:t>
                  </a:r>
                </a:p>
                <a:p>
                  <a:r>
                    <a:rPr lang="en-US" sz="1400" dirty="0">
                      <a:solidFill>
                        <a:srgbClr val="023553"/>
                      </a:solidFill>
                      <a:latin typeface="Arial"/>
                      <a:cs typeface="Arial"/>
                    </a:rPr>
                    <a:t>	  </a:t>
                  </a:r>
                  <a:r>
                    <a:rPr lang="en-US" sz="1100" dirty="0">
                      <a:solidFill>
                        <a:srgbClr val="023553"/>
                      </a:solidFill>
                      <a:latin typeface="Arial"/>
                      <a:cs typeface="Arial"/>
                    </a:rPr>
                    <a:t>Miniscule</a:t>
                  </a:r>
                  <a:endParaRPr lang="en-US" sz="1400" dirty="0">
                    <a:solidFill>
                      <a:srgbClr val="023553"/>
                    </a:solidFill>
                    <a:latin typeface="Arial"/>
                    <a:cs typeface="Arial"/>
                  </a:endParaRPr>
                </a:p>
                <a:p>
                  <a:r>
                    <a:rPr lang="en-US" sz="800" dirty="0">
                      <a:solidFill>
                        <a:srgbClr val="173647"/>
                      </a:solidFill>
                      <a:latin typeface="Arial"/>
                      <a:cs typeface="Arial"/>
                    </a:rPr>
                    <a:t>                  </a:t>
                  </a:r>
                  <a:r>
                    <a:rPr lang="en-US" sz="700" dirty="0">
                      <a:solidFill>
                        <a:srgbClr val="173647"/>
                      </a:solidFill>
                      <a:latin typeface="Arial"/>
                      <a:cs typeface="Arial"/>
                    </a:rPr>
                    <a:t>  Eliminate 9,625 MTCO2e</a:t>
                  </a:r>
                </a:p>
              </p:txBody>
            </p:sp>
          </p:grpSp>
          <p:grpSp>
            <p:nvGrpSpPr>
              <p:cNvPr id="102" name="Group 101">
                <a:extLst>
                  <a:ext uri="{FF2B5EF4-FFF2-40B4-BE49-F238E27FC236}">
                    <a16:creationId xmlns:a16="http://schemas.microsoft.com/office/drawing/2014/main" id="{F422E7FA-9A78-4D22-9AEC-6CDB8B74AE53}"/>
                  </a:ext>
                </a:extLst>
              </p:cNvPr>
              <p:cNvGrpSpPr/>
              <p:nvPr/>
            </p:nvGrpSpPr>
            <p:grpSpPr>
              <a:xfrm>
                <a:off x="664878" y="5339363"/>
                <a:ext cx="2517101" cy="1023667"/>
                <a:chOff x="664878" y="5339363"/>
                <a:chExt cx="2517101" cy="1023667"/>
              </a:xfrm>
            </p:grpSpPr>
            <p:sp>
              <p:nvSpPr>
                <p:cNvPr id="121" name="Rectangle 120">
                  <a:extLst>
                    <a:ext uri="{FF2B5EF4-FFF2-40B4-BE49-F238E27FC236}">
                      <a16:creationId xmlns:a16="http://schemas.microsoft.com/office/drawing/2014/main" id="{FEC08C3C-0C5E-41FC-86F1-4B8A176840A1}"/>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2" name="Rectangle 121">
                  <a:extLst>
                    <a:ext uri="{FF2B5EF4-FFF2-40B4-BE49-F238E27FC236}">
                      <a16:creationId xmlns:a16="http://schemas.microsoft.com/office/drawing/2014/main" id="{6A08F541-A735-4413-83D1-70B6D2EF0A7B}"/>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Subtitle 2">
                  <a:extLst>
                    <a:ext uri="{FF2B5EF4-FFF2-40B4-BE49-F238E27FC236}">
                      <a16:creationId xmlns:a16="http://schemas.microsoft.com/office/drawing/2014/main" id="{253111B9-0A99-4631-8695-EE5A51708EA1}"/>
                    </a:ext>
                  </a:extLst>
                </p:cNvPr>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    </a:t>
                  </a:r>
                </a:p>
                <a:p>
                  <a:r>
                    <a:rPr lang="en-US" sz="1100" dirty="0">
                      <a:solidFill>
                        <a:srgbClr val="023553"/>
                      </a:solidFill>
                      <a:latin typeface="Arial"/>
                      <a:cs typeface="Arial"/>
                    </a:rPr>
                    <a:t>	 Small Net Cost</a:t>
                  </a:r>
                  <a:endParaRPr lang="en-US" sz="800" dirty="0">
                    <a:solidFill>
                      <a:srgbClr val="FFFFFF"/>
                    </a:solidFill>
                    <a:latin typeface="Arial"/>
                    <a:cs typeface="Arial"/>
                  </a:endParaRPr>
                </a:p>
              </p:txBody>
            </p:sp>
          </p:grpSp>
          <p:grpSp>
            <p:nvGrpSpPr>
              <p:cNvPr id="103" name="Group 102">
                <a:extLst>
                  <a:ext uri="{FF2B5EF4-FFF2-40B4-BE49-F238E27FC236}">
                    <a16:creationId xmlns:a16="http://schemas.microsoft.com/office/drawing/2014/main" id="{9E2DF44F-780C-4498-BDB7-E74CD21AA358}"/>
                  </a:ext>
                </a:extLst>
              </p:cNvPr>
              <p:cNvGrpSpPr/>
              <p:nvPr/>
            </p:nvGrpSpPr>
            <p:grpSpPr>
              <a:xfrm>
                <a:off x="3324396" y="4129068"/>
                <a:ext cx="2517101" cy="1033609"/>
                <a:chOff x="3324396" y="4129068"/>
                <a:chExt cx="2517101" cy="1033609"/>
              </a:xfrm>
            </p:grpSpPr>
            <p:sp>
              <p:nvSpPr>
                <p:cNvPr id="117" name="Rectangle 116">
                  <a:extLst>
                    <a:ext uri="{FF2B5EF4-FFF2-40B4-BE49-F238E27FC236}">
                      <a16:creationId xmlns:a16="http://schemas.microsoft.com/office/drawing/2014/main" id="{EC30A0DA-7D2C-495E-BF8E-897F0E7D5092}"/>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8" name="Rectangle 117">
                  <a:extLst>
                    <a:ext uri="{FF2B5EF4-FFF2-40B4-BE49-F238E27FC236}">
                      <a16:creationId xmlns:a16="http://schemas.microsoft.com/office/drawing/2014/main" id="{69326D8A-4C15-432F-9457-8D74EF914D30}"/>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Subtitle 2">
                  <a:extLst>
                    <a:ext uri="{FF2B5EF4-FFF2-40B4-BE49-F238E27FC236}">
                      <a16:creationId xmlns:a16="http://schemas.microsoft.com/office/drawing/2014/main" id="{23D5047F-CAF2-4246-A96C-A171E63F065F}"/>
                    </a:ext>
                  </a:extLst>
                </p:cNvPr>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r>
                    <a:rPr lang="en-US" sz="1100" dirty="0">
                      <a:solidFill>
                        <a:srgbClr val="023553"/>
                      </a:solidFill>
                      <a:latin typeface="Arial"/>
                      <a:cs typeface="Arial"/>
                    </a:rPr>
                    <a:t>            </a:t>
                  </a:r>
                </a:p>
                <a:p>
                  <a:r>
                    <a:rPr lang="en-US" sz="1100" dirty="0">
                      <a:solidFill>
                        <a:srgbClr val="023553"/>
                      </a:solidFill>
                      <a:latin typeface="Arial"/>
                      <a:cs typeface="Arial"/>
                    </a:rPr>
                    <a:t>		 1-2 Years</a:t>
                  </a:r>
                </a:p>
                <a:p>
                  <a:pPr algn="l">
                    <a:lnSpc>
                      <a:spcPct val="130000"/>
                    </a:lnSpc>
                  </a:pPr>
                  <a:endParaRPr lang="en-US" sz="950" dirty="0">
                    <a:solidFill>
                      <a:srgbClr val="FFFFFF"/>
                    </a:solidFill>
                    <a:latin typeface="Arial"/>
                    <a:cs typeface="Arial"/>
                  </a:endParaRPr>
                </a:p>
              </p:txBody>
            </p:sp>
            <p:pic>
              <p:nvPicPr>
                <p:cNvPr id="120" name="Picture 119">
                  <a:extLst>
                    <a:ext uri="{FF2B5EF4-FFF2-40B4-BE49-F238E27FC236}">
                      <a16:creationId xmlns:a16="http://schemas.microsoft.com/office/drawing/2014/main" id="{B7990F38-69FC-477E-BAF8-52267E74117C}"/>
                    </a:ext>
                  </a:extLst>
                </p:cNvPr>
                <p:cNvPicPr>
                  <a:picLocks noChangeAspect="1"/>
                </p:cNvPicPr>
                <p:nvPr/>
              </p:nvPicPr>
              <p:blipFill>
                <a:blip r:embed="rId4"/>
                <a:stretch>
                  <a:fillRect/>
                </a:stretch>
              </p:blipFill>
              <p:spPr>
                <a:xfrm>
                  <a:off x="3747821" y="4502075"/>
                  <a:ext cx="534540" cy="561601"/>
                </a:xfrm>
                <a:prstGeom prst="rect">
                  <a:avLst/>
                </a:prstGeom>
              </p:spPr>
            </p:pic>
          </p:grpSp>
          <p:grpSp>
            <p:nvGrpSpPr>
              <p:cNvPr id="104" name="Group 103">
                <a:extLst>
                  <a:ext uri="{FF2B5EF4-FFF2-40B4-BE49-F238E27FC236}">
                    <a16:creationId xmlns:a16="http://schemas.microsoft.com/office/drawing/2014/main" id="{DD285BD6-47FA-43B6-AF5A-F26A13A9F638}"/>
                  </a:ext>
                </a:extLst>
              </p:cNvPr>
              <p:cNvGrpSpPr/>
              <p:nvPr/>
            </p:nvGrpSpPr>
            <p:grpSpPr>
              <a:xfrm>
                <a:off x="5999569" y="5343140"/>
                <a:ext cx="2517103" cy="1034900"/>
                <a:chOff x="5999569" y="5343140"/>
                <a:chExt cx="2517103" cy="1034900"/>
              </a:xfrm>
            </p:grpSpPr>
            <p:sp>
              <p:nvSpPr>
                <p:cNvPr id="114" name="Rectangle 113">
                  <a:extLst>
                    <a:ext uri="{FF2B5EF4-FFF2-40B4-BE49-F238E27FC236}">
                      <a16:creationId xmlns:a16="http://schemas.microsoft.com/office/drawing/2014/main" id="{C5FD44A3-4C02-47D1-958F-B25955547E0E}"/>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7332EE7B-D342-4661-A361-4E97C7A4459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Subtitle 2">
                  <a:extLst>
                    <a:ext uri="{FF2B5EF4-FFF2-40B4-BE49-F238E27FC236}">
                      <a16:creationId xmlns:a16="http://schemas.microsoft.com/office/drawing/2014/main" id="{42810F42-6365-46BF-BBF5-22C70B9FE0EB}"/>
                    </a:ext>
                  </a:extLst>
                </p:cNvPr>
                <p:cNvSpPr txBox="1">
                  <a:spLocks/>
                </p:cNvSpPr>
                <p:nvPr/>
              </p:nvSpPr>
              <p:spPr>
                <a:xfrm>
                  <a:off x="5999569" y="5375050"/>
                  <a:ext cx="2517101" cy="100299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r>
                    <a:rPr lang="en-US" sz="1100" dirty="0">
                      <a:solidFill>
                        <a:srgbClr val="023553"/>
                      </a:solidFill>
                      <a:latin typeface="Arial"/>
                      <a:cs typeface="Arial"/>
                    </a:rPr>
                    <a:t>                         </a:t>
                  </a:r>
                </a:p>
                <a:p>
                  <a:r>
                    <a:rPr lang="en-US" sz="1100" dirty="0">
                      <a:solidFill>
                        <a:srgbClr val="023553"/>
                      </a:solidFill>
                      <a:latin typeface="Arial"/>
                      <a:cs typeface="Arial"/>
                    </a:rPr>
                    <a:t>			That’s Really 			Cool</a:t>
                  </a:r>
                  <a:endParaRPr lang="en-US" sz="700" dirty="0">
                    <a:solidFill>
                      <a:srgbClr val="023553"/>
                    </a:solidFill>
                    <a:latin typeface="Arial"/>
                    <a:cs typeface="Arial"/>
                  </a:endParaRP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grpSp>
          <p:grpSp>
            <p:nvGrpSpPr>
              <p:cNvPr id="105" name="Group 104">
                <a:extLst>
                  <a:ext uri="{FF2B5EF4-FFF2-40B4-BE49-F238E27FC236}">
                    <a16:creationId xmlns:a16="http://schemas.microsoft.com/office/drawing/2014/main" id="{9266A75F-E9F5-4719-B9ED-06A2744467A5}"/>
                  </a:ext>
                </a:extLst>
              </p:cNvPr>
              <p:cNvGrpSpPr/>
              <p:nvPr/>
            </p:nvGrpSpPr>
            <p:grpSpPr>
              <a:xfrm>
                <a:off x="5999571" y="4138463"/>
                <a:ext cx="2517101" cy="1023667"/>
                <a:chOff x="5999571" y="4138463"/>
                <a:chExt cx="2517101" cy="1023667"/>
              </a:xfrm>
            </p:grpSpPr>
            <p:sp>
              <p:nvSpPr>
                <p:cNvPr id="111" name="Rectangle 110">
                  <a:extLst>
                    <a:ext uri="{FF2B5EF4-FFF2-40B4-BE49-F238E27FC236}">
                      <a16:creationId xmlns:a16="http://schemas.microsoft.com/office/drawing/2014/main" id="{CE209FD8-17E9-494B-9453-F96F57F4040E}"/>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12" name="Rectangle 111">
                  <a:extLst>
                    <a:ext uri="{FF2B5EF4-FFF2-40B4-BE49-F238E27FC236}">
                      <a16:creationId xmlns:a16="http://schemas.microsoft.com/office/drawing/2014/main" id="{CF8BAD25-8BA8-4B78-BEFC-AECF1DFE005C}"/>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Subtitle 2">
                  <a:extLst>
                    <a:ext uri="{FF2B5EF4-FFF2-40B4-BE49-F238E27FC236}">
                      <a16:creationId xmlns:a16="http://schemas.microsoft.com/office/drawing/2014/main" id="{8E4DAC92-1351-453E-AE1B-BBFE1DF8E685}"/>
                    </a:ext>
                  </a:extLst>
                </p:cNvPr>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p>
                <a:p>
                  <a:r>
                    <a:rPr lang="en-US" sz="700" b="1" dirty="0">
                      <a:solidFill>
                        <a:srgbClr val="023553"/>
                      </a:solidFill>
                      <a:latin typeface="Arial"/>
                      <a:cs typeface="Arial"/>
                    </a:rPr>
                    <a:t>		 </a:t>
                  </a:r>
                  <a:r>
                    <a:rPr lang="en-US" sz="1100" dirty="0">
                      <a:solidFill>
                        <a:srgbClr val="023553"/>
                      </a:solidFill>
                      <a:latin typeface="Arial"/>
                      <a:cs typeface="Arial"/>
                    </a:rPr>
                    <a:t>Doable</a:t>
                  </a:r>
                  <a:endParaRPr lang="en-US" sz="2000" dirty="0">
                    <a:solidFill>
                      <a:srgbClr val="023553"/>
                    </a:solidFill>
                    <a:latin typeface="Arial"/>
                    <a:cs typeface="Arial"/>
                  </a:endParaRPr>
                </a:p>
              </p:txBody>
            </p:sp>
          </p:grpSp>
          <p:grpSp>
            <p:nvGrpSpPr>
              <p:cNvPr id="106" name="Group 105">
                <a:extLst>
                  <a:ext uri="{FF2B5EF4-FFF2-40B4-BE49-F238E27FC236}">
                    <a16:creationId xmlns:a16="http://schemas.microsoft.com/office/drawing/2014/main" id="{C9F41924-ABBF-428E-BDC7-E97245C401A6}"/>
                  </a:ext>
                </a:extLst>
              </p:cNvPr>
              <p:cNvGrpSpPr/>
              <p:nvPr/>
            </p:nvGrpSpPr>
            <p:grpSpPr>
              <a:xfrm>
                <a:off x="3324396" y="5322464"/>
                <a:ext cx="2517101" cy="1023667"/>
                <a:chOff x="3324396" y="5322464"/>
                <a:chExt cx="2517101" cy="1023667"/>
              </a:xfrm>
            </p:grpSpPr>
            <p:sp>
              <p:nvSpPr>
                <p:cNvPr id="107" name="Rectangle 106">
                  <a:extLst>
                    <a:ext uri="{FF2B5EF4-FFF2-40B4-BE49-F238E27FC236}">
                      <a16:creationId xmlns:a16="http://schemas.microsoft.com/office/drawing/2014/main" id="{1F541222-652D-4CB8-B1FF-8643BCDD6097}"/>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8" name="Rectangle 107">
                  <a:extLst>
                    <a:ext uri="{FF2B5EF4-FFF2-40B4-BE49-F238E27FC236}">
                      <a16:creationId xmlns:a16="http://schemas.microsoft.com/office/drawing/2014/main" id="{443B56A8-BD42-45B8-A6FC-E65AB7E61FC7}"/>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Subtitle 2">
                  <a:extLst>
                    <a:ext uri="{FF2B5EF4-FFF2-40B4-BE49-F238E27FC236}">
                      <a16:creationId xmlns:a16="http://schemas.microsoft.com/office/drawing/2014/main" id="{E4166122-7DF5-46EC-B3C6-1A3A99A4A615}"/>
                    </a:ext>
                  </a:extLst>
                </p:cNvPr>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r>
                    <a:rPr lang="en-US" sz="1200" dirty="0">
                      <a:solidFill>
                        <a:srgbClr val="023553"/>
                      </a:solidFill>
                      <a:latin typeface="Arial"/>
                      <a:cs typeface="Arial"/>
                    </a:rPr>
                    <a:t>                    	</a:t>
                  </a:r>
                </a:p>
                <a:p>
                  <a:pPr algn="l"/>
                  <a:r>
                    <a:rPr lang="en-US" sz="1200" dirty="0">
                      <a:solidFill>
                        <a:srgbClr val="023553"/>
                      </a:solidFill>
                      <a:latin typeface="Arial"/>
                      <a:cs typeface="Arial"/>
                    </a:rPr>
                    <a:t>			 </a:t>
                  </a:r>
                  <a:r>
                    <a:rPr lang="en-US" sz="11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pic>
              <p:nvPicPr>
                <p:cNvPr id="110" name="Picture 109">
                  <a:extLst>
                    <a:ext uri="{FF2B5EF4-FFF2-40B4-BE49-F238E27FC236}">
                      <a16:creationId xmlns:a16="http://schemas.microsoft.com/office/drawing/2014/main" id="{8A005BED-3867-4B96-B43E-77D4AA5893F8}"/>
                    </a:ext>
                  </a:extLst>
                </p:cNvPr>
                <p:cNvPicPr>
                  <a:picLocks noChangeAspect="1"/>
                </p:cNvPicPr>
                <p:nvPr/>
              </p:nvPicPr>
              <p:blipFill>
                <a:blip r:embed="rId5"/>
                <a:stretch>
                  <a:fillRect/>
                </a:stretch>
              </p:blipFill>
              <p:spPr>
                <a:xfrm>
                  <a:off x="3659447" y="5777943"/>
                  <a:ext cx="711286" cy="449533"/>
                </a:xfrm>
                <a:prstGeom prst="rect">
                  <a:avLst/>
                </a:prstGeom>
              </p:spPr>
            </p:pic>
          </p:grpSp>
        </p:grpSp>
        <p:pic>
          <p:nvPicPr>
            <p:cNvPr id="97" name="Graphic 96">
              <a:extLst>
                <a:ext uri="{FF2B5EF4-FFF2-40B4-BE49-F238E27FC236}">
                  <a16:creationId xmlns:a16="http://schemas.microsoft.com/office/drawing/2014/main" id="{2944EE9A-DAD5-4587-A7DE-BF824A14DC3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0882" t="21137" r="26248" b="23048"/>
            <a:stretch/>
          </p:blipFill>
          <p:spPr>
            <a:xfrm>
              <a:off x="731366" y="4855178"/>
              <a:ext cx="536992" cy="529735"/>
            </a:xfrm>
            <a:prstGeom prst="rect">
              <a:avLst/>
            </a:prstGeom>
          </p:spPr>
        </p:pic>
        <p:pic>
          <p:nvPicPr>
            <p:cNvPr id="98" name="Graphic 97">
              <a:extLst>
                <a:ext uri="{FF2B5EF4-FFF2-40B4-BE49-F238E27FC236}">
                  <a16:creationId xmlns:a16="http://schemas.microsoft.com/office/drawing/2014/main" id="{F4B0CED7-4DC2-483B-B02A-CF44A364B04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3944" t="19396" r="15866" b="22982"/>
            <a:stretch/>
          </p:blipFill>
          <p:spPr>
            <a:xfrm>
              <a:off x="5155390" y="4884614"/>
              <a:ext cx="678901" cy="422301"/>
            </a:xfrm>
            <a:prstGeom prst="rect">
              <a:avLst/>
            </a:prstGeom>
          </p:spPr>
        </p:pic>
        <p:pic>
          <p:nvPicPr>
            <p:cNvPr id="99" name="Graphic 98">
              <a:extLst>
                <a:ext uri="{FF2B5EF4-FFF2-40B4-BE49-F238E27FC236}">
                  <a16:creationId xmlns:a16="http://schemas.microsoft.com/office/drawing/2014/main" id="{5789AF97-2E55-44D7-BF58-D824933B9623}"/>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9976" t="24384" r="16147" b="22860"/>
            <a:stretch/>
          </p:blipFill>
          <p:spPr>
            <a:xfrm>
              <a:off x="731366" y="5852036"/>
              <a:ext cx="696881" cy="517041"/>
            </a:xfrm>
            <a:prstGeom prst="rect">
              <a:avLst/>
            </a:prstGeom>
          </p:spPr>
        </p:pic>
        <p:pic>
          <p:nvPicPr>
            <p:cNvPr id="100" name="Graphic 99">
              <a:extLst>
                <a:ext uri="{FF2B5EF4-FFF2-40B4-BE49-F238E27FC236}">
                  <a16:creationId xmlns:a16="http://schemas.microsoft.com/office/drawing/2014/main" id="{880691F9-D1A0-4294-A602-CE7B34D82D21}"/>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t="22369" b="30745"/>
            <a:stretch/>
          </p:blipFill>
          <p:spPr>
            <a:xfrm>
              <a:off x="5155390" y="5897782"/>
              <a:ext cx="934359" cy="331938"/>
            </a:xfrm>
            <a:prstGeom prst="rect">
              <a:avLst/>
            </a:prstGeom>
          </p:spPr>
        </p:pic>
      </p:grpSp>
      <p:pic>
        <p:nvPicPr>
          <p:cNvPr id="3" name="Graphic 2">
            <a:extLst>
              <a:ext uri="{FF2B5EF4-FFF2-40B4-BE49-F238E27FC236}">
                <a16:creationId xmlns:a16="http://schemas.microsoft.com/office/drawing/2014/main" id="{5F1636A8-3CA6-237C-CC9D-0C5B160E7FE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09304" y="689864"/>
            <a:ext cx="1641489" cy="458090"/>
          </a:xfrm>
          <a:prstGeom prst="rect">
            <a:avLst/>
          </a:prstGeom>
        </p:spPr>
      </p:pic>
    </p:spTree>
    <p:extLst>
      <p:ext uri="{BB962C8B-B14F-4D97-AF65-F5344CB8AC3E}">
        <p14:creationId xmlns:p14="http://schemas.microsoft.com/office/powerpoint/2010/main" val="2403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33772" y="2020707"/>
            <a:ext cx="2645832" cy="3378011"/>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dirty="0">
                <a:solidFill>
                  <a:schemeClr val="tx1"/>
                </a:solidFill>
                <a:latin typeface="Arial" panose="020B0604020202020204" pitchFamily="34" charset="0"/>
                <a:cs typeface="Arial" panose="020B0604020202020204" pitchFamily="34" charset="0"/>
              </a:rPr>
              <a:t>While this array entails a small net cost per kWh compared to brown power, it is part of a broader strategy that includes participation in a power purchase agreement aggregation with </a:t>
            </a:r>
            <a:r>
              <a:rPr lang="en-US" sz="1500" b="0" i="0" dirty="0">
                <a:solidFill>
                  <a:srgbClr val="1E1E1E"/>
                </a:solidFill>
                <a:effectLst/>
                <a:latin typeface="Arial" panose="020B0604020202020204" pitchFamily="34" charset="0"/>
                <a:cs typeface="Arial" panose="020B0604020202020204" pitchFamily="34" charset="0"/>
              </a:rPr>
              <a:t>Lehigh University, Muhlenberg College, and Dickinson College (PHEC) that will enable all four institutions to mitigate 100% of their emissions associated with electricity consumption</a:t>
            </a:r>
            <a:r>
              <a:rPr lang="en-US" sz="1300" b="0" i="0" dirty="0">
                <a:solidFill>
                  <a:srgbClr val="1E1E1E"/>
                </a:solidFill>
                <a:effectLst/>
                <a:latin typeface="Arial" panose="020B0604020202020204" pitchFamily="34" charset="0"/>
                <a:cs typeface="Arial" panose="020B0604020202020204" pitchFamily="34" charset="0"/>
              </a:rPr>
              <a:t>.</a:t>
            </a:r>
            <a:endParaRPr lang="en-US" sz="1300"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3001445" y="624361"/>
            <a:ext cx="2658532" cy="5663293"/>
            <a:chOff x="2743201" y="590600"/>
            <a:chExt cx="2658532" cy="566329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3318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tx1"/>
                  </a:solidFill>
                  <a:latin typeface="Arial" panose="020B0604020202020204" pitchFamily="34" charset="0"/>
                  <a:cs typeface="Arial" panose="020B0604020202020204" pitchFamily="34" charset="0"/>
                </a:rPr>
                <a:t>Rooftop solar arrays are constrained by site conditions, such as roof space, roof condition, shading, and other factors.</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At 470 kW, this array generates a small percentage of Lafayette’s electricity, and avoids a small amount of GHGs, making a minor contribution to their goal of carbon-neutrality by 2035.</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Due to the relatively high value of PA RECs, Lafayette opted to substitute project RECs with national Green- certified </a:t>
              </a:r>
              <a:r>
                <a:rPr lang="en-US" sz="1400" dirty="0" err="1">
                  <a:solidFill>
                    <a:schemeClr val="tx1"/>
                  </a:solidFill>
                  <a:latin typeface="Arial" panose="020B0604020202020204" pitchFamily="34" charset="0"/>
                  <a:cs typeface="Arial" panose="020B0604020202020204" pitchFamily="34" charset="0"/>
                </a:rPr>
                <a:t>RECs.</a:t>
              </a:r>
              <a:r>
                <a:rPr lang="en-US" sz="1400" dirty="0">
                  <a:solidFill>
                    <a:schemeClr val="tx1"/>
                  </a:solidFill>
                  <a:latin typeface="Arial" panose="020B0604020202020204" pitchFamily="34" charset="0"/>
                  <a:cs typeface="Arial" panose="020B0604020202020204" pitchFamily="34" charset="0"/>
                </a:rPr>
                <a:t> </a:t>
              </a: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GHG &amp; Environmental Impact</a:t>
              </a:r>
            </a:p>
            <a:p>
              <a:endParaRPr lang="en-US" sz="1600">
                <a:solidFill>
                  <a:srgbClr val="173647"/>
                </a:solidFill>
                <a:latin typeface="Arial"/>
                <a:cs typeface="Arial"/>
              </a:endParaRPr>
            </a:p>
            <a:p>
              <a:r>
                <a:rPr lang="en-US" sz="2000">
                  <a:solidFill>
                    <a:srgbClr val="173647"/>
                  </a:solidFill>
                  <a:latin typeface="Arial"/>
                  <a:cs typeface="Arial"/>
                </a:rPr>
                <a:t>        Miniscule</a:t>
              </a:r>
            </a:p>
            <a:p>
              <a:r>
                <a:rPr lang="en-US" sz="900">
                  <a:solidFill>
                    <a:srgbClr val="173647"/>
                  </a:solidFill>
                  <a:latin typeface="Arial"/>
                  <a:cs typeface="Arial"/>
                </a:rPr>
                <a:t>                     Eliminate 9,625 MTCO2e </a:t>
              </a:r>
            </a:p>
            <a:p>
              <a:r>
                <a:rPr lang="en-US" sz="900">
                  <a:solidFill>
                    <a:srgbClr val="173647"/>
                  </a:solidFill>
                  <a:latin typeface="Arial"/>
                  <a:cs typeface="Arial"/>
                </a:rPr>
                <a:t>	over its lifetime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100">
                <a:solidFill>
                  <a:schemeClr val="tx1">
                    <a:lumMod val="50000"/>
                    <a:lumOff val="50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Economic Impact &amp; Savings</a:t>
              </a:r>
            </a:p>
            <a:p>
              <a:pPr>
                <a:lnSpc>
                  <a:spcPct val="130000"/>
                </a:lnSpc>
              </a:pPr>
              <a:endParaRPr lang="en-US" sz="1200" b="1" dirty="0">
                <a:solidFill>
                  <a:srgbClr val="173647"/>
                </a:solidFill>
                <a:latin typeface="Arial"/>
                <a:cs typeface="Arial"/>
              </a:endParaRPr>
            </a:p>
            <a:p>
              <a:pPr>
                <a:lnSpc>
                  <a:spcPct val="90000"/>
                </a:lnSpc>
              </a:pPr>
              <a:r>
                <a:rPr lang="en-US" sz="2000" dirty="0">
                  <a:solidFill>
                    <a:srgbClr val="173647"/>
                  </a:solidFill>
                  <a:latin typeface="Arial"/>
                  <a:cs typeface="Arial"/>
                </a:rPr>
                <a:t>            Small </a:t>
              </a:r>
              <a:br>
                <a:rPr lang="en-US" sz="2000" dirty="0">
                  <a:solidFill>
                    <a:srgbClr val="173647"/>
                  </a:solidFill>
                  <a:latin typeface="Arial"/>
                  <a:cs typeface="Arial"/>
                </a:rPr>
              </a:br>
              <a:r>
                <a:rPr lang="en-US" sz="2000" dirty="0">
                  <a:solidFill>
                    <a:srgbClr val="173647"/>
                  </a:solidFill>
                  <a:latin typeface="Arial"/>
                  <a:cs typeface="Arial"/>
                </a:rPr>
                <a:t>           Net Cost</a:t>
              </a:r>
            </a:p>
            <a:p>
              <a:pPr algn="l">
                <a:lnSpc>
                  <a:spcPct val="130000"/>
                </a:lnSpc>
              </a:pPr>
              <a:endParaRPr lang="en-US" sz="1200" b="1" dirty="0">
                <a:solidFill>
                  <a:srgbClr val="173647"/>
                </a:solidFill>
                <a:latin typeface="Arial"/>
                <a:cs typeface="Arial"/>
              </a:endParaRPr>
            </a:p>
            <a:p>
              <a:pPr algn="l">
                <a:lnSpc>
                  <a:spcPct val="130000"/>
                </a:lnSpc>
              </a:pPr>
              <a:endParaRPr lang="en-US" sz="6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2C0ABB5-DB04-415A-8F3C-7D9887388AD6}"/>
              </a:ext>
            </a:extLst>
          </p:cNvPr>
          <p:cNvGrpSpPr/>
          <p:nvPr/>
        </p:nvGrpSpPr>
        <p:grpSpPr>
          <a:xfrm>
            <a:off x="426011" y="2675323"/>
            <a:ext cx="2309322" cy="2453786"/>
            <a:chOff x="6268829" y="2959862"/>
            <a:chExt cx="2309322" cy="2453786"/>
          </a:xfrm>
        </p:grpSpPr>
        <p:pic>
          <p:nvPicPr>
            <p:cNvPr id="32" name="Picture 31">
              <a:extLst>
                <a:ext uri="{FF2B5EF4-FFF2-40B4-BE49-F238E27FC236}">
                  <a16:creationId xmlns:a16="http://schemas.microsoft.com/office/drawing/2014/main" id="{B075B605-AA73-45A0-9937-47563C241502}"/>
                </a:ext>
              </a:extLst>
            </p:cNvPr>
            <p:cNvPicPr>
              <a:picLocks noChangeAspect="1"/>
            </p:cNvPicPr>
            <p:nvPr/>
          </p:nvPicPr>
          <p:blipFill>
            <a:blip r:embed="rId2"/>
            <a:stretch>
              <a:fillRect/>
            </a:stretch>
          </p:blipFill>
          <p:spPr>
            <a:xfrm>
              <a:off x="6268829" y="5001909"/>
              <a:ext cx="2309322" cy="411739"/>
            </a:xfrm>
            <a:prstGeom prst="rect">
              <a:avLst/>
            </a:prstGeom>
          </p:spPr>
        </p:pic>
        <p:pic>
          <p:nvPicPr>
            <p:cNvPr id="33" name="Picture 32" descr="Logo&#10;&#10;Description automatically generated">
              <a:extLst>
                <a:ext uri="{FF2B5EF4-FFF2-40B4-BE49-F238E27FC236}">
                  <a16:creationId xmlns:a16="http://schemas.microsoft.com/office/drawing/2014/main" id="{41D7AF9A-322E-40A8-8128-3422E499E78D}"/>
                </a:ext>
              </a:extLst>
            </p:cNvPr>
            <p:cNvPicPr>
              <a:picLocks noChangeAspect="1"/>
            </p:cNvPicPr>
            <p:nvPr/>
          </p:nvPicPr>
          <p:blipFill>
            <a:blip r:embed="rId3"/>
            <a:stretch>
              <a:fillRect/>
            </a:stretch>
          </p:blipFill>
          <p:spPr>
            <a:xfrm>
              <a:off x="6446306" y="2959862"/>
              <a:ext cx="1958254" cy="679446"/>
            </a:xfrm>
            <a:prstGeom prst="rect">
              <a:avLst/>
            </a:prstGeom>
          </p:spPr>
        </p:pic>
      </p:grpSp>
      <p:pic>
        <p:nvPicPr>
          <p:cNvPr id="5" name="Graphic 4">
            <a:extLst>
              <a:ext uri="{FF2B5EF4-FFF2-40B4-BE49-F238E27FC236}">
                <a16:creationId xmlns:a16="http://schemas.microsoft.com/office/drawing/2014/main" id="{5A1E320C-BFB1-4F26-8AE4-75C78B3F092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0882" t="21137" r="26248" b="23048"/>
          <a:stretch/>
        </p:blipFill>
        <p:spPr>
          <a:xfrm>
            <a:off x="3180895" y="1224140"/>
            <a:ext cx="702347" cy="692856"/>
          </a:xfrm>
          <a:prstGeom prst="rect">
            <a:avLst/>
          </a:prstGeom>
        </p:spPr>
      </p:pic>
      <p:pic>
        <p:nvPicPr>
          <p:cNvPr id="8" name="Graphic 7">
            <a:extLst>
              <a:ext uri="{FF2B5EF4-FFF2-40B4-BE49-F238E27FC236}">
                <a16:creationId xmlns:a16="http://schemas.microsoft.com/office/drawing/2014/main" id="{52F9FE19-8B9E-4800-BDCD-5D365EF8947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9976" t="24384" r="16147" b="22860"/>
          <a:stretch/>
        </p:blipFill>
        <p:spPr>
          <a:xfrm>
            <a:off x="6315179" y="1244146"/>
            <a:ext cx="941509" cy="698539"/>
          </a:xfrm>
          <a:prstGeom prst="rect">
            <a:avLst/>
          </a:prstGeom>
        </p:spPr>
      </p:pic>
      <p:pic>
        <p:nvPicPr>
          <p:cNvPr id="2" name="Graphic 1">
            <a:extLst>
              <a:ext uri="{FF2B5EF4-FFF2-40B4-BE49-F238E27FC236}">
                <a16:creationId xmlns:a16="http://schemas.microsoft.com/office/drawing/2014/main" id="{2D59D0F9-8F59-39A4-4A8A-35C9BC46E4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345" y="3796726"/>
            <a:ext cx="1715296" cy="478687"/>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8"/>
            <a:ext cx="2658532" cy="2413505"/>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Arial" panose="020B0604020202020204" pitchFamily="34" charset="0"/>
                <a:cs typeface="Arial" panose="020B0604020202020204" pitchFamily="34" charset="0"/>
              </a:rPr>
              <a:t>The procurement process included a request for proposal (RFP) from developers for bids, a selection process, and then a development period. The active construction is expected to take 3-6 months. Target commercial operation date is September 2021.</a:t>
            </a:r>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547759" cy="3108400"/>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dirty="0">
                  <a:solidFill>
                    <a:schemeClr val="tx1"/>
                  </a:solidFill>
                  <a:latin typeface="Arial" panose="020B0604020202020204" pitchFamily="34" charset="0"/>
                  <a:cs typeface="Arial" panose="020B0604020202020204" pitchFamily="34" charset="0"/>
                </a:rPr>
                <a:t>Feasibility is highly impacted by specific campus conditions and local electricity markets and regulations, but hundreds of campuses across the U.S. have installed onsite solar arrays. Rooftop arrays require permitting and interconnection approval, which is typically managed by the project owner or installer.</a:t>
              </a: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Feasibility</a:t>
              </a:r>
            </a:p>
            <a:p>
              <a:pPr>
                <a:lnSpc>
                  <a:spcPct val="130000"/>
                </a:lnSpc>
              </a:pPr>
              <a:endParaRPr lang="en-US" sz="1600">
                <a:solidFill>
                  <a:srgbClr val="173647"/>
                </a:solidFill>
                <a:latin typeface="Arial"/>
                <a:cs typeface="Arial"/>
              </a:endParaRPr>
            </a:p>
            <a:p>
              <a:r>
                <a:rPr lang="en-US" sz="2000">
                  <a:solidFill>
                    <a:srgbClr val="173647"/>
                  </a:solidFill>
                  <a:latin typeface="Arial"/>
                  <a:cs typeface="Arial"/>
                </a:rPr>
                <a:t>           Doable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a:p>
              <a:pPr algn="l">
                <a:lnSpc>
                  <a:spcPct val="130000"/>
                </a:lnSpc>
              </a:pPr>
              <a:endParaRPr lang="en-US" sz="1050">
                <a:solidFill>
                  <a:schemeClr val="tx1">
                    <a:lumMod val="75000"/>
                    <a:lumOff val="25000"/>
                  </a:schemeClr>
                </a:solidFill>
                <a:latin typeface="Arial"/>
                <a:cs typeface="Arial"/>
              </a:endParaRPr>
            </a:p>
            <a:p>
              <a:pPr algn="l">
                <a:lnSpc>
                  <a:spcPct val="130000"/>
                </a:lnSpc>
              </a:pPr>
              <a:endParaRPr lang="en-US" sz="105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1-2 Years</a:t>
              </a:r>
            </a:p>
            <a:p>
              <a:pPr>
                <a:lnSpc>
                  <a:spcPct val="90000"/>
                </a:lnSpc>
              </a:pPr>
              <a:endParaRPr lang="en-US" sz="2000" b="1" dirty="0">
                <a:solidFill>
                  <a:srgbClr val="173647"/>
                </a:solidFill>
                <a:latin typeface="Arial"/>
                <a:cs typeface="Arial"/>
              </a:endParaRPr>
            </a:p>
            <a:p>
              <a:pPr algn="l">
                <a:lnSpc>
                  <a:spcPct val="130000"/>
                </a:lnSpc>
              </a:pPr>
              <a:endParaRPr lang="en-US" sz="800" dirty="0">
                <a:solidFill>
                  <a:schemeClr val="tx1">
                    <a:lumMod val="75000"/>
                    <a:lumOff val="25000"/>
                  </a:schemeClr>
                </a:solidFill>
                <a:latin typeface="Arial"/>
                <a:cs typeface="Arial"/>
              </a:endParaRPr>
            </a:p>
            <a:p>
              <a:pPr algn="l">
                <a:lnSpc>
                  <a:spcPct val="130000"/>
                </a:lnSpc>
              </a:pP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2"/>
          <a:stretch>
            <a:fillRect/>
          </a:stretch>
        </p:blipFill>
        <p:spPr>
          <a:xfrm>
            <a:off x="6274486" y="1215128"/>
            <a:ext cx="509749" cy="591560"/>
          </a:xfrm>
          <a:prstGeom prst="rect">
            <a:avLst/>
          </a:prstGeom>
        </p:spPr>
      </p:pic>
      <p:grpSp>
        <p:nvGrpSpPr>
          <p:cNvPr id="22" name="Group 21">
            <a:extLst>
              <a:ext uri="{FF2B5EF4-FFF2-40B4-BE49-F238E27FC236}">
                <a16:creationId xmlns:a16="http://schemas.microsoft.com/office/drawing/2014/main" id="{F0CD6E2A-A072-4FE4-B5EB-EE1528236C5E}"/>
              </a:ext>
            </a:extLst>
          </p:cNvPr>
          <p:cNvGrpSpPr/>
          <p:nvPr/>
        </p:nvGrpSpPr>
        <p:grpSpPr>
          <a:xfrm>
            <a:off x="426011" y="2675323"/>
            <a:ext cx="2309322" cy="2453786"/>
            <a:chOff x="6268829" y="2959862"/>
            <a:chExt cx="2309322" cy="2453786"/>
          </a:xfrm>
        </p:grpSpPr>
        <p:pic>
          <p:nvPicPr>
            <p:cNvPr id="29" name="Picture 28">
              <a:extLst>
                <a:ext uri="{FF2B5EF4-FFF2-40B4-BE49-F238E27FC236}">
                  <a16:creationId xmlns:a16="http://schemas.microsoft.com/office/drawing/2014/main" id="{2A32CD47-2B38-46CC-B38A-0126AFB52312}"/>
                </a:ext>
              </a:extLst>
            </p:cNvPr>
            <p:cNvPicPr>
              <a:picLocks noChangeAspect="1"/>
            </p:cNvPicPr>
            <p:nvPr/>
          </p:nvPicPr>
          <p:blipFill>
            <a:blip r:embed="rId3"/>
            <a:stretch>
              <a:fillRect/>
            </a:stretch>
          </p:blipFill>
          <p:spPr>
            <a:xfrm>
              <a:off x="6268829" y="5001909"/>
              <a:ext cx="2309322" cy="411739"/>
            </a:xfrm>
            <a:prstGeom prst="rect">
              <a:avLst/>
            </a:prstGeom>
          </p:spPr>
        </p:pic>
        <p:pic>
          <p:nvPicPr>
            <p:cNvPr id="30" name="Picture 29" descr="Logo&#10;&#10;Description automatically generated">
              <a:extLst>
                <a:ext uri="{FF2B5EF4-FFF2-40B4-BE49-F238E27FC236}">
                  <a16:creationId xmlns:a16="http://schemas.microsoft.com/office/drawing/2014/main" id="{0D114794-5081-4EC9-B23C-911660493315}"/>
                </a:ext>
              </a:extLst>
            </p:cNvPr>
            <p:cNvPicPr>
              <a:picLocks noChangeAspect="1"/>
            </p:cNvPicPr>
            <p:nvPr/>
          </p:nvPicPr>
          <p:blipFill>
            <a:blip r:embed="rId4"/>
            <a:stretch>
              <a:fillRect/>
            </a:stretch>
          </p:blipFill>
          <p:spPr>
            <a:xfrm>
              <a:off x="6446306" y="2959862"/>
              <a:ext cx="1958254" cy="679446"/>
            </a:xfrm>
            <a:prstGeom prst="rect">
              <a:avLst/>
            </a:prstGeom>
          </p:spPr>
        </p:pic>
      </p:grpSp>
      <p:pic>
        <p:nvPicPr>
          <p:cNvPr id="23" name="Graphic 22">
            <a:extLst>
              <a:ext uri="{FF2B5EF4-FFF2-40B4-BE49-F238E27FC236}">
                <a16:creationId xmlns:a16="http://schemas.microsoft.com/office/drawing/2014/main" id="{036B69D0-8972-45B7-8F81-8943C02C15D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3944" t="19396" r="15866" b="22982"/>
          <a:stretch/>
        </p:blipFill>
        <p:spPr>
          <a:xfrm>
            <a:off x="3160512" y="1216983"/>
            <a:ext cx="948025" cy="589705"/>
          </a:xfrm>
          <a:prstGeom prst="rect">
            <a:avLst/>
          </a:prstGeom>
        </p:spPr>
      </p:pic>
      <p:pic>
        <p:nvPicPr>
          <p:cNvPr id="2" name="Graphic 1">
            <a:extLst>
              <a:ext uri="{FF2B5EF4-FFF2-40B4-BE49-F238E27FC236}">
                <a16:creationId xmlns:a16="http://schemas.microsoft.com/office/drawing/2014/main" id="{8924EEED-5C64-0570-2B5B-D35B3BDB9C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8345" y="3796726"/>
            <a:ext cx="1715296" cy="478687"/>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1944414"/>
            <a:ext cx="2658532" cy="4282019"/>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dirty="0">
                <a:solidFill>
                  <a:srgbClr val="000000"/>
                </a:solidFill>
                <a:effectLst/>
                <a:latin typeface="Arial" panose="020B0604020202020204" pitchFamily="34" charset="0"/>
                <a:ea typeface="Calibri" panose="020F0502020204030204" pitchFamily="34" charset="0"/>
              </a:rPr>
              <a:t>The array’s high visibility helps to engage and educate campus stakeholders about Lafayette’s broader sustainability efforts. Located on the roof of the Kirby Sports Center, the array is visible from the football field and </a:t>
            </a:r>
            <a:r>
              <a:rPr lang="en-US" sz="1500" dirty="0">
                <a:solidFill>
                  <a:srgbClr val="000000"/>
                </a:solidFill>
                <a:latin typeface="Arial" panose="020B0604020202020204" pitchFamily="34" charset="0"/>
                <a:ea typeface="Calibri" panose="020F0502020204030204" pitchFamily="34" charset="0"/>
              </a:rPr>
              <a:t>a parking area. The project also </a:t>
            </a:r>
            <a:r>
              <a:rPr lang="en-US" sz="1500" dirty="0">
                <a:solidFill>
                  <a:srgbClr val="000000"/>
                </a:solidFill>
                <a:effectLst/>
                <a:latin typeface="Arial" panose="020B0604020202020204" pitchFamily="34" charset="0"/>
                <a:ea typeface="Calibri" panose="020F0502020204030204" pitchFamily="34" charset="0"/>
              </a:rPr>
              <a:t>includes paid internships, guest lectures, tours, and engineering curriculum. Lafayette </a:t>
            </a:r>
            <a:r>
              <a:rPr lang="en-US" sz="1500" dirty="0">
                <a:solidFill>
                  <a:srgbClr val="000000"/>
                </a:solidFill>
                <a:latin typeface="Arial" panose="020B0604020202020204" pitchFamily="34" charset="0"/>
                <a:ea typeface="Calibri" panose="020F0502020204030204" pitchFamily="34" charset="0"/>
              </a:rPr>
              <a:t>was provided detailed design drawings, and construction footage </a:t>
            </a:r>
            <a:r>
              <a:rPr lang="en-US" sz="1500" b="0" i="0" u="none" strike="noStrike" dirty="0">
                <a:solidFill>
                  <a:srgbClr val="000000"/>
                </a:solidFill>
                <a:effectLst/>
                <a:latin typeface="Arial" panose="020B0604020202020204" pitchFamily="34" charset="0"/>
              </a:rPr>
              <a:t>provided insight into the PV system’s development process.</a:t>
            </a:r>
            <a:r>
              <a:rPr lang="en-US" sz="1500" b="0" i="0" dirty="0">
                <a:solidFill>
                  <a:srgbClr val="000000"/>
                </a:solidFill>
                <a:effectLst/>
                <a:latin typeface="Arial" panose="020B0604020202020204" pitchFamily="34" charset="0"/>
              </a:rPr>
              <a:t>​</a:t>
            </a:r>
            <a:endParaRPr lang="en-US" sz="1500" dirty="0"/>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1941197"/>
              <a:ext cx="2658532" cy="2261516"/>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dirty="0">
                  <a:solidFill>
                    <a:schemeClr val="tx1"/>
                  </a:solidFill>
                  <a:latin typeface="Arial" panose="020B0604020202020204" pitchFamily="34" charset="0"/>
                  <a:cs typeface="Arial" panose="020B0604020202020204" pitchFamily="34" charset="0"/>
                </a:rPr>
                <a:t>As an onsite power purchase agreement, the project is owned by a third party responsible for all operations and maintenance. </a:t>
              </a: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Lafayette has access to real time production and weather data to see how the system is preforming.</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dirty="0">
                <a:solidFill>
                  <a:schemeClr val="tx1"/>
                </a:solidFill>
              </a:endParaRP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Maintenance</a:t>
              </a:r>
            </a:p>
            <a:p>
              <a:pPr>
                <a:lnSpc>
                  <a:spcPct val="130000"/>
                </a:lnSpc>
              </a:pPr>
              <a:endParaRPr lang="en-US" sz="1600">
                <a:solidFill>
                  <a:srgbClr val="173647"/>
                </a:solidFill>
                <a:latin typeface="Arial"/>
                <a:cs typeface="Arial"/>
              </a:endParaRPr>
            </a:p>
            <a:p>
              <a:r>
                <a:rPr lang="en-US" sz="2000">
                  <a:solidFill>
                    <a:srgbClr val="173647"/>
                  </a:solidFill>
                  <a:latin typeface="Arial"/>
                  <a:cs typeface="Arial"/>
                </a:rPr>
                <a:t>              Low/None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Publicity Impact</a:t>
              </a:r>
              <a:endParaRPr lang="en-US" sz="1700" b="1">
                <a:solidFill>
                  <a:srgbClr val="173647"/>
                </a:solidFill>
                <a:latin typeface="Arial"/>
                <a:cs typeface="Arial"/>
              </a:endParaRPr>
            </a:p>
            <a:p>
              <a:pPr>
                <a:lnSpc>
                  <a:spcPct val="90000"/>
                </a:lnSpc>
              </a:pPr>
              <a:r>
                <a:rPr lang="en-US" sz="2000">
                  <a:solidFill>
                    <a:srgbClr val="173647"/>
                  </a:solidFill>
                  <a:latin typeface="Arial"/>
                  <a:cs typeface="Arial"/>
                </a:rPr>
                <a:t>                 </a:t>
              </a:r>
            </a:p>
            <a:p>
              <a:pPr>
                <a:lnSpc>
                  <a:spcPct val="90000"/>
                </a:lnSpc>
              </a:pPr>
              <a:r>
                <a:rPr lang="en-US" sz="2000">
                  <a:solidFill>
                    <a:srgbClr val="173647"/>
                  </a:solidFill>
                  <a:latin typeface="Arial"/>
                  <a:cs typeface="Arial"/>
                </a:rPr>
                <a:t>		   </a:t>
              </a:r>
              <a:r>
                <a:rPr lang="en-US" sz="1800">
                  <a:solidFill>
                    <a:srgbClr val="173647"/>
                  </a:solidFill>
                  <a:latin typeface="Arial"/>
                  <a:cs typeface="Arial"/>
                </a:rPr>
                <a:t>That’s</a:t>
              </a:r>
              <a:r>
                <a:rPr lang="en-US" sz="2000">
                  <a:solidFill>
                    <a:srgbClr val="173647"/>
                  </a:solidFill>
                  <a:latin typeface="Arial"/>
                  <a:cs typeface="Arial"/>
                </a:rPr>
                <a:t> </a:t>
              </a:r>
            </a:p>
            <a:p>
              <a:pPr>
                <a:lnSpc>
                  <a:spcPct val="90000"/>
                </a:lnSpc>
              </a:pPr>
              <a:r>
                <a:rPr lang="en-US" sz="1200">
                  <a:solidFill>
                    <a:srgbClr val="173647"/>
                  </a:solidFill>
                  <a:latin typeface="Arial"/>
                  <a:cs typeface="Arial"/>
                </a:rPr>
                <a:t>                          </a:t>
              </a:r>
              <a:r>
                <a:rPr lang="en-US" sz="1800">
                  <a:solidFill>
                    <a:srgbClr val="173647"/>
                  </a:solidFill>
                  <a:latin typeface="Arial"/>
                  <a:cs typeface="Arial"/>
                </a:rPr>
                <a:t>Really Cool</a:t>
              </a:r>
            </a:p>
            <a:p>
              <a:pPr>
                <a:lnSpc>
                  <a:spcPct val="90000"/>
                </a:lnSpc>
              </a:pPr>
              <a:endParaRPr lang="en-US" sz="1200" b="1">
                <a:solidFill>
                  <a:srgbClr val="173647"/>
                </a:solidFill>
                <a:latin typeface="Arial"/>
                <a:cs typeface="Arial"/>
              </a:endParaRPr>
            </a:p>
            <a:p>
              <a:pPr algn="l">
                <a:lnSpc>
                  <a:spcPct val="130000"/>
                </a:lnSpc>
              </a:pPr>
              <a:endParaRPr lang="en-US" sz="500">
                <a:solidFill>
                  <a:schemeClr val="tx1">
                    <a:lumMod val="75000"/>
                    <a:lumOff val="25000"/>
                  </a:schemeClr>
                </a:solidFill>
                <a:latin typeface="Arial"/>
                <a:cs typeface="Arial"/>
              </a:endParaRPr>
            </a:p>
            <a:p>
              <a:pPr algn="l">
                <a:lnSpc>
                  <a:spcPct val="130000"/>
                </a:lnSpc>
              </a:pPr>
              <a:endParaRPr lang="en-US" sz="900">
                <a:solidFill>
                  <a:schemeClr val="tx1">
                    <a:lumMod val="75000"/>
                    <a:lumOff val="25000"/>
                  </a:schemeClr>
                </a:solidFill>
                <a:latin typeface="Arial"/>
                <a:cs typeface="Arial"/>
              </a:endParaRPr>
            </a:p>
            <a:p>
              <a:pPr algn="l">
                <a:lnSpc>
                  <a:spcPct val="130000"/>
                </a:lnSpc>
              </a:pPr>
              <a:endParaRPr lang="en-US" sz="11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2"/>
          <a:stretch>
            <a:fillRect/>
          </a:stretch>
        </p:blipFill>
        <p:spPr>
          <a:xfrm>
            <a:off x="3192554" y="1271666"/>
            <a:ext cx="802798" cy="507368"/>
          </a:xfrm>
          <a:prstGeom prst="rect">
            <a:avLst/>
          </a:prstGeom>
        </p:spPr>
      </p:pic>
      <p:grpSp>
        <p:nvGrpSpPr>
          <p:cNvPr id="30" name="Group 29">
            <a:extLst>
              <a:ext uri="{FF2B5EF4-FFF2-40B4-BE49-F238E27FC236}">
                <a16:creationId xmlns:a16="http://schemas.microsoft.com/office/drawing/2014/main" id="{A47C1ECF-C1C6-4BD3-BF20-CA8D531A62E5}"/>
              </a:ext>
            </a:extLst>
          </p:cNvPr>
          <p:cNvGrpSpPr/>
          <p:nvPr/>
        </p:nvGrpSpPr>
        <p:grpSpPr>
          <a:xfrm>
            <a:off x="426011" y="2675323"/>
            <a:ext cx="2309322" cy="2453786"/>
            <a:chOff x="6268829" y="2959862"/>
            <a:chExt cx="2309322" cy="2453786"/>
          </a:xfrm>
        </p:grpSpPr>
        <p:pic>
          <p:nvPicPr>
            <p:cNvPr id="32" name="Picture 31">
              <a:extLst>
                <a:ext uri="{FF2B5EF4-FFF2-40B4-BE49-F238E27FC236}">
                  <a16:creationId xmlns:a16="http://schemas.microsoft.com/office/drawing/2014/main" id="{A63087F0-D294-4B7B-9F63-45882D8869C6}"/>
                </a:ext>
              </a:extLst>
            </p:cNvPr>
            <p:cNvPicPr>
              <a:picLocks noChangeAspect="1"/>
            </p:cNvPicPr>
            <p:nvPr/>
          </p:nvPicPr>
          <p:blipFill>
            <a:blip r:embed="rId3"/>
            <a:stretch>
              <a:fillRect/>
            </a:stretch>
          </p:blipFill>
          <p:spPr>
            <a:xfrm>
              <a:off x="6268829" y="5001909"/>
              <a:ext cx="2309322" cy="411739"/>
            </a:xfrm>
            <a:prstGeom prst="rect">
              <a:avLst/>
            </a:prstGeom>
          </p:spPr>
        </p:pic>
        <p:pic>
          <p:nvPicPr>
            <p:cNvPr id="38" name="Picture 37" descr="Logo&#10;&#10;Description automatically generated">
              <a:extLst>
                <a:ext uri="{FF2B5EF4-FFF2-40B4-BE49-F238E27FC236}">
                  <a16:creationId xmlns:a16="http://schemas.microsoft.com/office/drawing/2014/main" id="{B9A25AF3-2034-49C9-94A9-AEB325C5ABE7}"/>
                </a:ext>
              </a:extLst>
            </p:cNvPr>
            <p:cNvPicPr>
              <a:picLocks noChangeAspect="1"/>
            </p:cNvPicPr>
            <p:nvPr/>
          </p:nvPicPr>
          <p:blipFill>
            <a:blip r:embed="rId4"/>
            <a:stretch>
              <a:fillRect/>
            </a:stretch>
          </p:blipFill>
          <p:spPr>
            <a:xfrm>
              <a:off x="6446306" y="2959862"/>
              <a:ext cx="1958254" cy="679446"/>
            </a:xfrm>
            <a:prstGeom prst="rect">
              <a:avLst/>
            </a:prstGeom>
          </p:spPr>
        </p:pic>
      </p:grpSp>
      <p:pic>
        <p:nvPicPr>
          <p:cNvPr id="3" name="Graphic 2">
            <a:extLst>
              <a:ext uri="{FF2B5EF4-FFF2-40B4-BE49-F238E27FC236}">
                <a16:creationId xmlns:a16="http://schemas.microsoft.com/office/drawing/2014/main" id="{1BBD8092-9A29-4D63-8505-8C89CD5AC91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2369" b="30745"/>
          <a:stretch/>
        </p:blipFill>
        <p:spPr>
          <a:xfrm>
            <a:off x="5946472" y="1316566"/>
            <a:ext cx="1189816" cy="422691"/>
          </a:xfrm>
          <a:prstGeom prst="rect">
            <a:avLst/>
          </a:prstGeom>
        </p:spPr>
      </p:pic>
      <p:pic>
        <p:nvPicPr>
          <p:cNvPr id="2" name="Graphic 1">
            <a:extLst>
              <a:ext uri="{FF2B5EF4-FFF2-40B4-BE49-F238E27FC236}">
                <a16:creationId xmlns:a16="http://schemas.microsoft.com/office/drawing/2014/main" id="{DA3903DD-CACE-19A7-D1B7-AA3F6A5590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8345" y="3796726"/>
            <a:ext cx="1715296" cy="478687"/>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4495BF39B417428A35061CD5F87E39" ma:contentTypeVersion="18" ma:contentTypeDescription="Create a new document." ma:contentTypeScope="" ma:versionID="c5b61d74bdcf573fb6a36ded349c41cf">
  <xsd:schema xmlns:xsd="http://www.w3.org/2001/XMLSchema" xmlns:xs="http://www.w3.org/2001/XMLSchema" xmlns:p="http://schemas.microsoft.com/office/2006/metadata/properties" xmlns:ns2="37fcc624-c05e-483f-ae80-c2f91491d32e" xmlns:ns3="f597f484-563b-4202-a08e-1ea2d0beabb5" targetNamespace="http://schemas.microsoft.com/office/2006/metadata/properties" ma:root="true" ma:fieldsID="3037f4d5aeabcc18b6d58e0880682d5f" ns2:_="" ns3:_="">
    <xsd:import namespace="37fcc624-c05e-483f-ae80-c2f91491d32e"/>
    <xsd:import namespace="f597f484-563b-4202-a08e-1ea2d0beabb5"/>
    <xsd:element name="properties">
      <xsd:complexType>
        <xsd:sequence>
          <xsd:element name="documentManagement">
            <xsd:complexType>
              <xsd:all>
                <xsd:element ref="ns2:Date"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cc624-c05e-483f-ae80-c2f91491d32e" elementFormDefault="qualified">
    <xsd:import namespace="http://schemas.microsoft.com/office/2006/documentManagement/types"/>
    <xsd:import namespace="http://schemas.microsoft.com/office/infopath/2007/PartnerControls"/>
    <xsd:element name="Date" ma:index="2" nillable="true" ma:displayName="Date" ma:format="DateOnly" ma:internalName="Date">
      <xsd:simpleType>
        <xsd:restriction base="dms:DateTime"/>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97f484-563b-4202-a08e-1ea2d0beabb5"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8" nillable="true" ma:displayName="Last Shared By User" ma:description="" ma:internalName="LastSharedByUser" ma:readOnly="true">
      <xsd:simpleType>
        <xsd:restriction base="dms:Note">
          <xsd:maxLength value="255"/>
        </xsd:restriction>
      </xsd:simpleType>
    </xsd:element>
    <xsd:element name="LastSharedByTime" ma:index="9" nillable="true" ma:displayName="Last Shared By Time" ma:description="" ma:internalName="LastSharedByTime" ma:readOnly="true">
      <xsd:simpleType>
        <xsd:restriction base="dms:DateTime"/>
      </xsd:simpleType>
    </xsd:element>
    <xsd:element name="TaxKeywordTaxHTField" ma:index="20" nillable="true" ma:taxonomy="true" ma:internalName="TaxKeywordTaxHTField" ma:taxonomyFieldName="TaxKeyword" ma:displayName="Enterprise Keywords" ma:fieldId="{23f27201-bee3-471e-b2e7-b64fd8b7ca38}" ma:taxonomyMulti="true" ma:sspId="a417c729-5a70-49de-a9fc-91ebf8fe4c2d"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09436387-9c3d-4f57-b15c-5052eb10d31b}" ma:internalName="TaxCatchAll" ma:showField="CatchAllData" ma:web="f597f484-563b-4202-a08e-1ea2d0bea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37fcc624-c05e-483f-ae80-c2f91491d32e" xsi:nil="true"/>
    <TaxCatchAll xmlns="f597f484-563b-4202-a08e-1ea2d0beabb5"/>
    <TaxKeywordTaxHTField xmlns="f597f484-563b-4202-a08e-1ea2d0beabb5">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5476C5-C31D-4697-884B-3933871D52C7}">
  <ds:schemaRefs>
    <ds:schemaRef ds:uri="37fcc624-c05e-483f-ae80-c2f91491d32e"/>
    <ds:schemaRef ds:uri="f597f484-563b-4202-a08e-1ea2d0bea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B192EA-2F92-45B7-923A-E5F2BDDD737D}">
  <ds:schemaRefs>
    <ds:schemaRef ds:uri="37fcc624-c05e-483f-ae80-c2f91491d32e"/>
    <ds:schemaRef ds:uri="f597f484-563b-4202-a08e-1ea2d0beab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12F4F1-95BA-4DE9-AF87-431D2DF0ED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38252</TotalTime>
  <Words>995</Words>
  <Application>Microsoft Macintosh PowerPoint</Application>
  <PresentationFormat>On-screen Show (4:3)</PresentationFormat>
  <Paragraphs>116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Lafayette’s Onsite Solar Power Purchase Agreement (PPA)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Microsoft Office User</cp:lastModifiedBy>
  <cp:revision>27</cp:revision>
  <dcterms:created xsi:type="dcterms:W3CDTF">2020-09-19T01:30:42Z</dcterms:created>
  <dcterms:modified xsi:type="dcterms:W3CDTF">2023-06-12T22:11:28Z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0x010100514495BF39B417428A35061CD5F87E39</vt:lpwstr>
  </property>
  <property fmtid="{D5CDD505-2E9C-101B-9397-08002B2CF9AE}" pid="3" name="TaxKeyword">
    <vt:lpwstr/>
  </property>
</Properties>
</file>