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61" r:id="rId3"/>
    <p:sldId id="259" r:id="rId4"/>
    <p:sldId id="262" r:id="rId5"/>
    <p:sldId id="266" r:id="rId6"/>
    <p:sldId id="267" r:id="rId7"/>
    <p:sldId id="26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86"/>
    <a:srgbClr val="C2E7FA"/>
    <a:srgbClr val="1736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659"/>
    <p:restoredTop sz="94453"/>
  </p:normalViewPr>
  <p:slideViewPr>
    <p:cSldViewPr snapToGrid="0" snapToObjects="1">
      <p:cViewPr varScale="1">
        <p:scale>
          <a:sx n="104" d="100"/>
          <a:sy n="104" d="100"/>
        </p:scale>
        <p:origin x="84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8A0367-ED3A-414F-9CC7-8EFA43C2D1EC}"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44012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96234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34141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633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8A0367-ED3A-414F-9CC7-8EFA43C2D1EC}"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89799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8A0367-ED3A-414F-9CC7-8EFA43C2D1EC}"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19108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A0367-ED3A-414F-9CC7-8EFA43C2D1EC}" type="datetimeFigureOut">
              <a:rPr lang="en-US" smtClean="0"/>
              <a:t>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80979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A0367-ED3A-414F-9CC7-8EFA43C2D1EC}" type="datetimeFigureOut">
              <a:rPr lang="en-US" smtClean="0"/>
              <a:t>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81474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A0367-ED3A-414F-9CC7-8EFA43C2D1EC}" type="datetimeFigureOut">
              <a:rPr lang="en-US" smtClean="0"/>
              <a:t>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48339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A0367-ED3A-414F-9CC7-8EFA43C2D1EC}"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39093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A0367-ED3A-414F-9CC7-8EFA43C2D1EC}"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98463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A0367-ED3A-414F-9CC7-8EFA43C2D1EC}" type="datetimeFigureOut">
              <a:rPr lang="en-US" smtClean="0"/>
              <a:t>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242E4-CB80-1845-9A2C-961FB1AA826B}" type="slidenum">
              <a:rPr lang="en-US" smtClean="0"/>
              <a:t>‹#›</a:t>
            </a:fld>
            <a:endParaRPr lang="en-US"/>
          </a:p>
        </p:txBody>
      </p:sp>
    </p:spTree>
    <p:extLst>
      <p:ext uri="{BB962C8B-B14F-4D97-AF65-F5344CB8AC3E}">
        <p14:creationId xmlns:p14="http://schemas.microsoft.com/office/powerpoint/2010/main" val="71763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https://secondnature.org/solutions-center/" TargetMode="External"/><Relationship Id="rId7" Type="http://schemas.openxmlformats.org/officeDocument/2006/relationships/image" Target="../media/image2.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hyperlink" Target="https://creativecommons.org/use-remix/attribution/" TargetMode="External"/><Relationship Id="rId4" Type="http://schemas.openxmlformats.org/officeDocument/2006/relationships/hyperlink" Target="https://www.cohoclimate.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bsu.edu/academics/centersandinstitutes/goc" TargetMode="Externa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hyperlink" Target="https://www.bsu.edu/about/geothermal/greencampus" TargetMode="External"/><Relationship Id="rId5" Type="http://schemas.openxmlformats.org/officeDocument/2006/relationships/hyperlink" Target="https://www.bsu.edu/-/media/www/departmentalcontent/geothermal/bsu-campus-piping-mapdec2011_large.jpg?la=en&amp;hash=AC054F4D07267DE83E9504C2988107AC3B94AED8" TargetMode="External"/><Relationship Id="rId4" Type="http://schemas.openxmlformats.org/officeDocument/2006/relationships/hyperlink" Target="https://www.bsu.edu/About/Geothermal/FAQ.aspx#whati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bsu.edu/academics/centersandinstitutes/cote/sustainability/conclave/archive/conclave2" TargetMode="External"/><Relationship Id="rId7" Type="http://schemas.openxmlformats.org/officeDocument/2006/relationships/image" Target="../media/image18.png"/><Relationship Id="rId2" Type="http://schemas.openxmlformats.org/officeDocument/2006/relationships/hyperlink" Target="https://www.bsu.edu/academics/centersandinstitutes/cote/sustainability/conclave/archive/conclave1" TargetMode="Externa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155533-2B77-4018-A172-10E7606C5B56}"/>
              </a:ext>
            </a:extLst>
          </p:cNvPr>
          <p:cNvSpPr/>
          <p:nvPr/>
        </p:nvSpPr>
        <p:spPr>
          <a:xfrm>
            <a:off x="1064221" y="1228680"/>
            <a:ext cx="7015558" cy="4184336"/>
          </a:xfrm>
          <a:prstGeom prst="rect">
            <a:avLst/>
          </a:prstGeom>
          <a:solidFill>
            <a:schemeClr val="bg1">
              <a:lumMod val="9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333866" y="1305938"/>
            <a:ext cx="6476268" cy="401007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40000"/>
              </a:lnSpc>
            </a:pPr>
            <a:r>
              <a:rPr lang="en-US" sz="1200" b="1" dirty="0">
                <a:solidFill>
                  <a:schemeClr val="tx1">
                    <a:lumMod val="65000"/>
                    <a:lumOff val="35000"/>
                  </a:schemeClr>
                </a:solidFill>
                <a:latin typeface="Arial"/>
                <a:cs typeface="Arial"/>
              </a:rPr>
              <a:t>Solution Center Project Snapshot</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These Slides Are Intended for Reuse</a:t>
            </a:r>
          </a:p>
          <a:p>
            <a:pPr algn="l">
              <a:lnSpc>
                <a:spcPct val="140000"/>
              </a:lnSpc>
            </a:pPr>
            <a:r>
              <a:rPr lang="en-US" sz="900" dirty="0">
                <a:solidFill>
                  <a:schemeClr val="tx1">
                    <a:lumMod val="65000"/>
                    <a:lumOff val="35000"/>
                  </a:schemeClr>
                </a:solidFill>
                <a:latin typeface="Arial"/>
                <a:cs typeface="Arial"/>
              </a:rPr>
              <a:t>These slides are copyrighted using a Creative Commons license to allow and encourage campus stakeholders to use them (with attribution as described below) to advance their own renewable energy efforts. There are one- and five-page versions of the Project Snapshot in order to ease integration of this content into other campus slide decks as needed.</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Copyright © 2020</a:t>
            </a:r>
            <a:r>
              <a:rPr lang="en-US" sz="900" b="1" dirty="0">
                <a:solidFill>
                  <a:schemeClr val="tx1">
                    <a:lumMod val="65000"/>
                    <a:lumOff val="35000"/>
                  </a:schemeClr>
                </a:solidFill>
                <a:latin typeface="Arial"/>
                <a:cs typeface="Arial"/>
              </a:rPr>
              <a:t>		      </a:t>
            </a:r>
            <a:r>
              <a:rPr lang="en-US" sz="900" dirty="0">
                <a:solidFill>
                  <a:schemeClr val="tx1">
                    <a:lumMod val="65000"/>
                    <a:lumOff val="35000"/>
                  </a:schemeClr>
                </a:solidFill>
                <a:latin typeface="Arial"/>
                <a:cs typeface="Arial"/>
                <a:hlinkClick r:id="rId2"/>
              </a:rPr>
              <a:t>https://creativecommons.org/licenses/by-sa/4.0/</a:t>
            </a:r>
            <a:endParaRPr lang="en-US" sz="900" dirty="0">
              <a:solidFill>
                <a:schemeClr val="tx1">
                  <a:lumMod val="65000"/>
                  <a:lumOff val="35000"/>
                </a:schemeClr>
              </a:solidFill>
              <a:latin typeface="Arial"/>
              <a:cs typeface="Arial"/>
            </a:endParaRPr>
          </a:p>
          <a:p>
            <a:pPr algn="l">
              <a:lnSpc>
                <a:spcPct val="140000"/>
              </a:lnSpc>
            </a:pPr>
            <a:r>
              <a:rPr lang="en-US" sz="900" dirty="0">
                <a:solidFill>
                  <a:schemeClr val="tx1">
                    <a:lumMod val="65000"/>
                    <a:lumOff val="35000"/>
                  </a:schemeClr>
                </a:solidFill>
                <a:latin typeface="Arial"/>
                <a:cs typeface="Arial"/>
              </a:rPr>
              <a:t>This work is licensed under a Creative Commons Attribution-</a:t>
            </a:r>
            <a:r>
              <a:rPr lang="en-US" sz="900" dirty="0" err="1">
                <a:solidFill>
                  <a:schemeClr val="tx1">
                    <a:lumMod val="65000"/>
                    <a:lumOff val="35000"/>
                  </a:schemeClr>
                </a:solidFill>
                <a:latin typeface="Arial"/>
                <a:cs typeface="Arial"/>
              </a:rPr>
              <a:t>ShareAlike</a:t>
            </a:r>
            <a:r>
              <a:rPr lang="en-US" sz="900" dirty="0">
                <a:solidFill>
                  <a:schemeClr val="tx1">
                    <a:lumMod val="65000"/>
                    <a:lumOff val="35000"/>
                  </a:schemeClr>
                </a:solidFill>
                <a:latin typeface="Arial"/>
                <a:cs typeface="Arial"/>
              </a:rPr>
              <a:t> 4.0 International License by:</a:t>
            </a:r>
          </a:p>
          <a:p>
            <a:pPr algn="l">
              <a:lnSpc>
                <a:spcPct val="140000"/>
              </a:lnSpc>
            </a:pPr>
            <a:r>
              <a:rPr lang="en-US" sz="900" dirty="0">
                <a:solidFill>
                  <a:schemeClr val="tx1">
                    <a:lumMod val="65000"/>
                    <a:lumOff val="35000"/>
                  </a:schemeClr>
                </a:solidFill>
                <a:latin typeface="Arial"/>
                <a:cs typeface="Arial"/>
              </a:rPr>
              <a:t>Second Nature Inc.                                  </a:t>
            </a:r>
            <a:r>
              <a:rPr lang="en-US" sz="900" dirty="0">
                <a:solidFill>
                  <a:schemeClr val="tx1">
                    <a:lumMod val="65000"/>
                    <a:lumOff val="35000"/>
                  </a:schemeClr>
                </a:solidFill>
                <a:latin typeface="Arial"/>
                <a:cs typeface="Arial"/>
                <a:hlinkClick r:id="rId3"/>
              </a:rPr>
              <a:t>https://secondnature.org/solutions-center/</a:t>
            </a:r>
            <a:endParaRPr lang="en-US" sz="900" dirty="0">
              <a:solidFill>
                <a:schemeClr val="tx1">
                  <a:lumMod val="65000"/>
                  <a:lumOff val="35000"/>
                </a:schemeClr>
              </a:solidFill>
              <a:latin typeface="Arial"/>
              <a:cs typeface="Arial"/>
            </a:endParaRPr>
          </a:p>
          <a:p>
            <a:pPr algn="l">
              <a:lnSpc>
                <a:spcPct val="140000"/>
              </a:lnSpc>
            </a:pPr>
            <a:r>
              <a:rPr lang="en-US" sz="900" dirty="0">
                <a:solidFill>
                  <a:schemeClr val="tx1">
                    <a:lumMod val="65000"/>
                    <a:lumOff val="35000"/>
                  </a:schemeClr>
                </a:solidFill>
                <a:latin typeface="Arial"/>
                <a:cs typeface="Arial"/>
              </a:rPr>
              <a:t>Coho Climate Advisors, LLC	       </a:t>
            </a:r>
            <a:r>
              <a:rPr lang="en-US" sz="900" dirty="0">
                <a:solidFill>
                  <a:schemeClr val="tx1">
                    <a:lumMod val="65000"/>
                    <a:lumOff val="35000"/>
                  </a:schemeClr>
                </a:solidFill>
                <a:latin typeface="Arial"/>
                <a:cs typeface="Arial"/>
                <a:hlinkClick r:id="rId4"/>
              </a:rPr>
              <a:t>https://www.cohoclimate.com/</a:t>
            </a:r>
            <a:endParaRPr lang="en-US" sz="900" dirty="0">
              <a:solidFill>
                <a:schemeClr val="tx1">
                  <a:lumMod val="65000"/>
                  <a:lumOff val="35000"/>
                </a:schemeClr>
              </a:solidFill>
              <a:latin typeface="Arial"/>
              <a:cs typeface="Arial"/>
            </a:endParaRP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License Overview</a:t>
            </a:r>
          </a:p>
          <a:p>
            <a:pPr algn="l">
              <a:lnSpc>
                <a:spcPct val="140000"/>
              </a:lnSpc>
            </a:pPr>
            <a:r>
              <a:rPr lang="en-US" sz="900" b="1" dirty="0">
                <a:solidFill>
                  <a:schemeClr val="tx1">
                    <a:lumMod val="65000"/>
                    <a:lumOff val="35000"/>
                  </a:schemeClr>
                </a:solidFill>
                <a:latin typeface="Arial"/>
                <a:cs typeface="Arial"/>
              </a:rPr>
              <a:t>Share</a:t>
            </a:r>
            <a:r>
              <a:rPr lang="en-US" sz="900" dirty="0">
                <a:solidFill>
                  <a:schemeClr val="tx1">
                    <a:lumMod val="65000"/>
                    <a:lumOff val="35000"/>
                  </a:schemeClr>
                </a:solidFill>
                <a:latin typeface="Arial"/>
                <a:cs typeface="Arial"/>
              </a:rPr>
              <a:t> — copy and redistribute the material in any medium or format</a:t>
            </a:r>
          </a:p>
          <a:p>
            <a:pPr algn="l">
              <a:lnSpc>
                <a:spcPct val="140000"/>
              </a:lnSpc>
            </a:pPr>
            <a:r>
              <a:rPr lang="en-US" sz="900" b="1" dirty="0">
                <a:solidFill>
                  <a:schemeClr val="tx1">
                    <a:lumMod val="65000"/>
                    <a:lumOff val="35000"/>
                  </a:schemeClr>
                </a:solidFill>
                <a:latin typeface="Arial"/>
                <a:cs typeface="Arial"/>
              </a:rPr>
              <a:t>Adapt</a:t>
            </a:r>
            <a:r>
              <a:rPr lang="en-US" sz="900" dirty="0">
                <a:solidFill>
                  <a:schemeClr val="tx1">
                    <a:lumMod val="65000"/>
                    <a:lumOff val="35000"/>
                  </a:schemeClr>
                </a:solidFill>
                <a:latin typeface="Arial"/>
                <a:cs typeface="Arial"/>
              </a:rPr>
              <a:t> — remix, transform, and build upon the material for any purpose, even commercially.</a:t>
            </a:r>
          </a:p>
          <a:p>
            <a:pPr algn="l">
              <a:lnSpc>
                <a:spcPct val="140000"/>
              </a:lnSpc>
            </a:pPr>
            <a:r>
              <a:rPr lang="en-US" sz="900" dirty="0">
                <a:solidFill>
                  <a:schemeClr val="tx1">
                    <a:lumMod val="65000"/>
                    <a:lumOff val="35000"/>
                  </a:schemeClr>
                </a:solidFill>
                <a:latin typeface="Arial"/>
                <a:cs typeface="Arial"/>
              </a:rPr>
              <a:t>You must give appropriate credit. Adaptations must also use the same license.</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Attribution Example</a:t>
            </a:r>
          </a:p>
          <a:p>
            <a:pPr algn="l">
              <a:lnSpc>
                <a:spcPct val="140000"/>
              </a:lnSpc>
            </a:pPr>
            <a:r>
              <a:rPr lang="en-US" sz="900" dirty="0">
                <a:solidFill>
                  <a:schemeClr val="tx1">
                    <a:lumMod val="65000"/>
                    <a:lumOff val="35000"/>
                  </a:schemeClr>
                </a:solidFill>
                <a:latin typeface="Arial"/>
                <a:cs typeface="Arial"/>
              </a:rPr>
              <a:t>”Michigan State University Solar PPA -- Solution Center Project Snapshot" by Second Nature, Inc. and Coho Climate Advisors, is licensed under CC BY-SA 4.0. See: </a:t>
            </a:r>
            <a:r>
              <a:rPr lang="en-US" sz="900" dirty="0">
                <a:solidFill>
                  <a:schemeClr val="tx1">
                    <a:lumMod val="65000"/>
                    <a:lumOff val="35000"/>
                  </a:schemeClr>
                </a:solidFill>
                <a:latin typeface="Arial"/>
                <a:cs typeface="Arial"/>
                <a:hlinkClick r:id="rId5"/>
              </a:rPr>
              <a:t>https://creativecommons.org/use-remix/attribution/</a:t>
            </a:r>
            <a:endParaRPr lang="en-US" sz="900" dirty="0">
              <a:solidFill>
                <a:schemeClr val="tx1">
                  <a:lumMod val="65000"/>
                  <a:lumOff val="35000"/>
                </a:schemeClr>
              </a:solidFill>
              <a:latin typeface="Arial"/>
              <a:cs typeface="Arial"/>
            </a:endParaRPr>
          </a:p>
        </p:txBody>
      </p:sp>
      <p:grpSp>
        <p:nvGrpSpPr>
          <p:cNvPr id="4" name="Group 3"/>
          <p:cNvGrpSpPr/>
          <p:nvPr/>
        </p:nvGrpSpPr>
        <p:grpSpPr>
          <a:xfrm flipV="1">
            <a:off x="1064221" y="1151422"/>
            <a:ext cx="7015558" cy="77258"/>
            <a:chOff x="0" y="4425994"/>
            <a:chExt cx="5403354" cy="114046"/>
          </a:xfrm>
        </p:grpSpPr>
        <p:sp>
          <p:nvSpPr>
            <p:cNvPr id="5" name="Rectangle 4">
              <a:extLst>
                <a:ext uri="{FF2B5EF4-FFF2-40B4-BE49-F238E27FC236}">
                  <a16:creationId xmlns:a16="http://schemas.microsoft.com/office/drawing/2014/main" id="{BB155533-2B77-4018-A172-10E7606C5B56}"/>
                </a:ext>
              </a:extLst>
            </p:cNvPr>
            <p:cNvSpPr/>
            <p:nvPr/>
          </p:nvSpPr>
          <p:spPr>
            <a:xfrm>
              <a:off x="0" y="4425994"/>
              <a:ext cx="1801118" cy="114046"/>
            </a:xfrm>
            <a:prstGeom prst="rect">
              <a:avLst/>
            </a:prstGeom>
            <a:solidFill>
              <a:srgbClr val="F6961E"/>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155533-2B77-4018-A172-10E7606C5B56}"/>
                </a:ext>
              </a:extLst>
            </p:cNvPr>
            <p:cNvSpPr/>
            <p:nvPr/>
          </p:nvSpPr>
          <p:spPr>
            <a:xfrm>
              <a:off x="1801118" y="4425994"/>
              <a:ext cx="1801118" cy="114046"/>
            </a:xfrm>
            <a:prstGeom prst="rect">
              <a:avLst/>
            </a:prstGeom>
            <a:solidFill>
              <a:srgbClr val="0B7E9D"/>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155533-2B77-4018-A172-10E7606C5B56}"/>
                </a:ext>
              </a:extLst>
            </p:cNvPr>
            <p:cNvSpPr/>
            <p:nvPr/>
          </p:nvSpPr>
          <p:spPr>
            <a:xfrm>
              <a:off x="3602236" y="4425994"/>
              <a:ext cx="1801118" cy="114046"/>
            </a:xfrm>
            <a:prstGeom prst="rect">
              <a:avLst/>
            </a:prstGeom>
            <a:solidFill>
              <a:srgbClr val="0E9BC4"/>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6"/>
          <a:stretch>
            <a:fillRect/>
          </a:stretch>
        </p:blipFill>
        <p:spPr>
          <a:xfrm>
            <a:off x="1115096" y="5663430"/>
            <a:ext cx="1466929" cy="261545"/>
          </a:xfrm>
          <a:prstGeom prst="rect">
            <a:avLst/>
          </a:prstGeom>
        </p:spPr>
      </p:pic>
      <p:pic>
        <p:nvPicPr>
          <p:cNvPr id="2" name="Graphic 1">
            <a:extLst>
              <a:ext uri="{FF2B5EF4-FFF2-40B4-BE49-F238E27FC236}">
                <a16:creationId xmlns:a16="http://schemas.microsoft.com/office/drawing/2014/main" id="{9ADDCCC4-832F-FAAA-837E-4F54EFDEB6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6169" y="5629320"/>
            <a:ext cx="1482322" cy="413671"/>
          </a:xfrm>
          <a:prstGeom prst="rect">
            <a:avLst/>
          </a:prstGeom>
        </p:spPr>
      </p:pic>
    </p:spTree>
    <p:extLst>
      <p:ext uri="{BB962C8B-B14F-4D97-AF65-F5344CB8AC3E}">
        <p14:creationId xmlns:p14="http://schemas.microsoft.com/office/powerpoint/2010/main" val="387876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a:spLocks noGrp="1"/>
          </p:cNvSpPr>
          <p:nvPr>
            <p:ph type="ctrTitle"/>
          </p:nvPr>
        </p:nvSpPr>
        <p:spPr>
          <a:xfrm>
            <a:off x="1" y="89669"/>
            <a:ext cx="9143999" cy="737160"/>
          </a:xfrm>
        </p:spPr>
        <p:txBody>
          <a:bodyPr>
            <a:noAutofit/>
          </a:bodyPr>
          <a:lstStyle/>
          <a:p>
            <a:r>
              <a:rPr lang="en-US" sz="2400" b="1" dirty="0">
                <a:solidFill>
                  <a:srgbClr val="173647"/>
                </a:solidFill>
                <a:latin typeface="Arial"/>
                <a:cs typeface="Arial"/>
              </a:rPr>
              <a:t>Ground Source Heating and Cooling at Ball State University </a:t>
            </a:r>
          </a:p>
        </p:txBody>
      </p:sp>
      <p:sp>
        <p:nvSpPr>
          <p:cNvPr id="3" name="Rectangle 2"/>
          <p:cNvSpPr/>
          <p:nvPr/>
        </p:nvSpPr>
        <p:spPr>
          <a:xfrm>
            <a:off x="4097789" y="737394"/>
            <a:ext cx="4488999" cy="2308324"/>
          </a:xfrm>
          <a:prstGeom prst="rect">
            <a:avLst/>
          </a:prstGeom>
        </p:spPr>
        <p:txBody>
          <a:bodyPr wrap="square">
            <a:spAutoFit/>
          </a:bodyPr>
          <a:lstStyle/>
          <a:p>
            <a:r>
              <a:rPr lang="en-US" sz="1200" dirty="0"/>
              <a:t>A ground source heating and cooling system, also called a “geothermal system” uses the Earth as either a heat source in winter, or a heat sink in summer, because the deep earth at 50</a:t>
            </a:r>
            <a:r>
              <a:rPr lang="en-US" sz="1200" baseline="30000" dirty="0"/>
              <a:t>0</a:t>
            </a:r>
            <a:r>
              <a:rPr lang="en-US" sz="1200" dirty="0"/>
              <a:t> F year round is comparatively warm in winter and cool in summer. </a:t>
            </a:r>
          </a:p>
          <a:p>
            <a:r>
              <a:rPr lang="en-US" sz="1200" dirty="0"/>
              <a:t>More specifically, </a:t>
            </a:r>
            <a:r>
              <a:rPr lang="en-US" sz="1200" u="sng" dirty="0"/>
              <a:t>‘geothermal’ </a:t>
            </a:r>
            <a:r>
              <a:rPr lang="en-US" sz="1200" dirty="0"/>
              <a:t>heat pumps are used to draw available heat in the winter and sink heat into the ground in the summer. And they are different from the heat pumps used in many homes wherein the heat source is the ambient outdoor air – which in winter can be quite cold and in summer, quite hot. All heat pump types work on the same thermodynamic principle: heat can be pumped from a lower temperature source to a higher temperature source or conversely from higher to lower. </a:t>
            </a:r>
            <a:endParaRPr lang="en-US" sz="500" dirty="0">
              <a:solidFill>
                <a:srgbClr val="595959"/>
              </a:solidFill>
              <a:latin typeface="Arial"/>
              <a:cs typeface="Arial"/>
            </a:endParaRPr>
          </a:p>
        </p:txBody>
      </p:sp>
      <p:grpSp>
        <p:nvGrpSpPr>
          <p:cNvPr id="40" name="Group 39"/>
          <p:cNvGrpSpPr/>
          <p:nvPr/>
        </p:nvGrpSpPr>
        <p:grpSpPr>
          <a:xfrm>
            <a:off x="3510040" y="3487861"/>
            <a:ext cx="5517204" cy="2964930"/>
            <a:chOff x="645128" y="4129068"/>
            <a:chExt cx="7871544" cy="2233962"/>
          </a:xfrm>
        </p:grpSpPr>
        <p:grpSp>
          <p:nvGrpSpPr>
            <p:cNvPr id="29" name="Group 28"/>
            <p:cNvGrpSpPr/>
            <p:nvPr/>
          </p:nvGrpSpPr>
          <p:grpSpPr>
            <a:xfrm>
              <a:off x="645128" y="4159496"/>
              <a:ext cx="2536851" cy="1040265"/>
              <a:chOff x="645128" y="4159496"/>
              <a:chExt cx="2536851" cy="1040265"/>
            </a:xfrm>
          </p:grpSpPr>
          <p:sp>
            <p:nvSpPr>
              <p:cNvPr id="34" name="Rectangle 33">
                <a:extLst>
                  <a:ext uri="{FF2B5EF4-FFF2-40B4-BE49-F238E27FC236}">
                    <a16:creationId xmlns:a16="http://schemas.microsoft.com/office/drawing/2014/main" id="{BB155533-2B77-4018-A172-10E7606C5B56}"/>
                  </a:ext>
                </a:extLst>
              </p:cNvPr>
              <p:cNvSpPr/>
              <p:nvPr/>
            </p:nvSpPr>
            <p:spPr>
              <a:xfrm>
                <a:off x="645128" y="4159496"/>
                <a:ext cx="2517101" cy="1002634"/>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			</a:t>
                </a: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	</a:t>
                </a:r>
                <a:r>
                  <a:rPr lang="en-US" sz="1200" dirty="0">
                    <a:solidFill>
                      <a:schemeClr val="accent1">
                        <a:lumMod val="50000"/>
                      </a:schemeClr>
                    </a:solidFill>
                  </a:rPr>
                  <a:t>         </a:t>
                </a:r>
                <a:r>
                  <a:rPr lang="en-US" sz="1100" dirty="0">
                    <a:solidFill>
                      <a:schemeClr val="accent1">
                        <a:lumMod val="50000"/>
                      </a:schemeClr>
                    </a:solidFill>
                    <a:latin typeface="Arial" panose="020B0604020202020204" pitchFamily="34" charset="0"/>
                    <a:cs typeface="Arial" panose="020B0604020202020204" pitchFamily="34" charset="0"/>
                  </a:rPr>
                  <a:t>Enormous</a:t>
                </a:r>
                <a:endParaRPr lang="en-US" sz="1200" dirty="0">
                  <a:solidFill>
                    <a:schemeClr val="accent1">
                      <a:lumMod val="50000"/>
                    </a:schemeClr>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BB155533-2B77-4018-A172-10E7606C5B56}"/>
                  </a:ext>
                </a:extLst>
              </p:cNvPr>
              <p:cNvSpPr/>
              <p:nvPr/>
            </p:nvSpPr>
            <p:spPr>
              <a:xfrm>
                <a:off x="664878" y="41611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txBox="1">
                <a:spLocks/>
              </p:cNvSpPr>
              <p:nvPr/>
            </p:nvSpPr>
            <p:spPr>
              <a:xfrm>
                <a:off x="645128" y="4176093"/>
                <a:ext cx="2517101" cy="10236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GHG &amp; Environmental Impact</a:t>
                </a:r>
              </a:p>
              <a:p>
                <a:pPr>
                  <a:lnSpc>
                    <a:spcPct val="130000"/>
                  </a:lnSpc>
                </a:pPr>
                <a:endParaRPr lang="en-US" sz="300" b="1" dirty="0">
                  <a:solidFill>
                    <a:srgbClr val="023553"/>
                  </a:solidFill>
                  <a:latin typeface="Arial"/>
                  <a:cs typeface="Arial"/>
                </a:endParaRPr>
              </a:p>
            </p:txBody>
          </p:sp>
        </p:grpSp>
        <p:grpSp>
          <p:nvGrpSpPr>
            <p:cNvPr id="38" name="Group 37"/>
            <p:cNvGrpSpPr/>
            <p:nvPr/>
          </p:nvGrpSpPr>
          <p:grpSpPr>
            <a:xfrm>
              <a:off x="664878" y="5339363"/>
              <a:ext cx="2517101" cy="1023667"/>
              <a:chOff x="664878" y="5339363"/>
              <a:chExt cx="2517101" cy="1023667"/>
            </a:xfrm>
          </p:grpSpPr>
          <p:sp>
            <p:nvSpPr>
              <p:cNvPr id="30" name="Rectangle 29">
                <a:extLst>
                  <a:ext uri="{FF2B5EF4-FFF2-40B4-BE49-F238E27FC236}">
                    <a16:creationId xmlns:a16="http://schemas.microsoft.com/office/drawing/2014/main" id="{BB155533-2B77-4018-A172-10E7606C5B56}"/>
                  </a:ext>
                </a:extLst>
              </p:cNvPr>
              <p:cNvSpPr/>
              <p:nvPr/>
            </p:nvSpPr>
            <p:spPr>
              <a:xfrm>
                <a:off x="664878" y="5354015"/>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BB155533-2B77-4018-A172-10E7606C5B56}"/>
                  </a:ext>
                </a:extLst>
              </p:cNvPr>
              <p:cNvSpPr/>
              <p:nvPr/>
            </p:nvSpPr>
            <p:spPr>
              <a:xfrm>
                <a:off x="664878" y="5343499"/>
                <a:ext cx="2517101" cy="333042"/>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Subtitle 2"/>
              <p:cNvSpPr txBox="1">
                <a:spLocks/>
              </p:cNvSpPr>
              <p:nvPr/>
            </p:nvSpPr>
            <p:spPr>
              <a:xfrm>
                <a:off x="664878" y="53393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Economic Impact &amp; Savings</a:t>
                </a:r>
              </a:p>
              <a:p>
                <a:pPr>
                  <a:lnSpc>
                    <a:spcPct val="130000"/>
                  </a:lnSpc>
                </a:pPr>
                <a:endParaRPr lang="en-US" sz="600" b="1" dirty="0">
                  <a:solidFill>
                    <a:srgbClr val="023553"/>
                  </a:solidFill>
                  <a:latin typeface="Arial"/>
                  <a:cs typeface="Arial"/>
                </a:endParaRPr>
              </a:p>
              <a:p>
                <a:r>
                  <a:rPr lang="en-US" sz="1100" dirty="0">
                    <a:solidFill>
                      <a:srgbClr val="023553"/>
                    </a:solidFill>
                    <a:latin typeface="Arial"/>
                    <a:cs typeface="Arial"/>
                  </a:rPr>
                  <a:t>				      Net Savings</a:t>
                </a:r>
                <a:endParaRPr lang="en-US" sz="800" dirty="0">
                  <a:solidFill>
                    <a:srgbClr val="FFFFFF"/>
                  </a:solidFill>
                  <a:latin typeface="Arial"/>
                  <a:cs typeface="Arial"/>
                </a:endParaRPr>
              </a:p>
            </p:txBody>
          </p:sp>
        </p:grpSp>
        <p:grpSp>
          <p:nvGrpSpPr>
            <p:cNvPr id="21" name="Group 20"/>
            <p:cNvGrpSpPr/>
            <p:nvPr/>
          </p:nvGrpSpPr>
          <p:grpSpPr>
            <a:xfrm>
              <a:off x="3324396" y="4129068"/>
              <a:ext cx="2517101" cy="1033609"/>
              <a:chOff x="3324396" y="4129068"/>
              <a:chExt cx="2517101" cy="1033609"/>
            </a:xfrm>
          </p:grpSpPr>
          <p:sp>
            <p:nvSpPr>
              <p:cNvPr id="22" name="Rectangle 21">
                <a:extLst>
                  <a:ext uri="{FF2B5EF4-FFF2-40B4-BE49-F238E27FC236}">
                    <a16:creationId xmlns:a16="http://schemas.microsoft.com/office/drawing/2014/main" id="{BB155533-2B77-4018-A172-10E7606C5B56}"/>
                  </a:ext>
                </a:extLst>
              </p:cNvPr>
              <p:cNvSpPr/>
              <p:nvPr/>
            </p:nvSpPr>
            <p:spPr>
              <a:xfrm>
                <a:off x="3324396" y="4160043"/>
                <a:ext cx="2517101" cy="1002634"/>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3" name="Rectangle 22">
                <a:extLst>
                  <a:ext uri="{FF2B5EF4-FFF2-40B4-BE49-F238E27FC236}">
                    <a16:creationId xmlns:a16="http://schemas.microsoft.com/office/drawing/2014/main" id="{BB155533-2B77-4018-A172-10E7606C5B56}"/>
                  </a:ext>
                </a:extLst>
              </p:cNvPr>
              <p:cNvSpPr/>
              <p:nvPr/>
            </p:nvSpPr>
            <p:spPr>
              <a:xfrm>
                <a:off x="3324396" y="4160042"/>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ubtitle 2"/>
              <p:cNvSpPr txBox="1">
                <a:spLocks/>
              </p:cNvSpPr>
              <p:nvPr/>
            </p:nvSpPr>
            <p:spPr>
              <a:xfrm>
                <a:off x="3324396" y="4129068"/>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Timeline</a:t>
                </a:r>
              </a:p>
              <a:p>
                <a:pPr>
                  <a:lnSpc>
                    <a:spcPct val="130000"/>
                  </a:lnSpc>
                </a:pPr>
                <a:endParaRPr lang="en-US" sz="300" b="1" dirty="0">
                  <a:solidFill>
                    <a:srgbClr val="023553"/>
                  </a:solidFill>
                  <a:latin typeface="Arial"/>
                  <a:cs typeface="Arial"/>
                </a:endParaRPr>
              </a:p>
              <a:p>
                <a:pPr>
                  <a:lnSpc>
                    <a:spcPct val="200000"/>
                  </a:lnSpc>
                </a:pPr>
                <a:r>
                  <a:rPr lang="en-US" sz="1100" dirty="0">
                    <a:solidFill>
                      <a:srgbClr val="023553"/>
                    </a:solidFill>
                    <a:latin typeface="Arial"/>
                    <a:cs typeface="Arial"/>
                  </a:rPr>
                  <a:t>             </a:t>
                </a:r>
              </a:p>
              <a:p>
                <a:pPr>
                  <a:lnSpc>
                    <a:spcPct val="200000"/>
                  </a:lnSpc>
                </a:pPr>
                <a:r>
                  <a:rPr lang="en-US" sz="1100" dirty="0">
                    <a:solidFill>
                      <a:srgbClr val="023553"/>
                    </a:solidFill>
                    <a:latin typeface="Arial"/>
                    <a:cs typeface="Arial"/>
                  </a:rPr>
                  <a:t>   m.          5-10 years</a:t>
                </a:r>
              </a:p>
              <a:p>
                <a:pPr algn="l">
                  <a:lnSpc>
                    <a:spcPct val="130000"/>
                  </a:lnSpc>
                </a:pPr>
                <a:endParaRPr lang="en-US" sz="950" dirty="0">
                  <a:solidFill>
                    <a:srgbClr val="FFFFFF"/>
                  </a:solidFill>
                  <a:latin typeface="Arial"/>
                  <a:cs typeface="Arial"/>
                </a:endParaRPr>
              </a:p>
            </p:txBody>
          </p:sp>
        </p:grpSp>
        <p:grpSp>
          <p:nvGrpSpPr>
            <p:cNvPr id="6" name="Group 5"/>
            <p:cNvGrpSpPr/>
            <p:nvPr/>
          </p:nvGrpSpPr>
          <p:grpSpPr>
            <a:xfrm>
              <a:off x="5999569" y="5343140"/>
              <a:ext cx="2517103" cy="1002991"/>
              <a:chOff x="5999569" y="5343140"/>
              <a:chExt cx="2517103" cy="1002991"/>
            </a:xfrm>
          </p:grpSpPr>
          <p:sp>
            <p:nvSpPr>
              <p:cNvPr id="14" name="Rectangle 13">
                <a:extLst>
                  <a:ext uri="{FF2B5EF4-FFF2-40B4-BE49-F238E27FC236}">
                    <a16:creationId xmlns:a16="http://schemas.microsoft.com/office/drawing/2014/main" id="{BB155533-2B77-4018-A172-10E7606C5B56}"/>
                  </a:ext>
                </a:extLst>
              </p:cNvPr>
              <p:cNvSpPr/>
              <p:nvPr/>
            </p:nvSpPr>
            <p:spPr>
              <a:xfrm>
                <a:off x="5999570" y="5375050"/>
                <a:ext cx="2517102" cy="971081"/>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Rectangle 14">
                <a:extLst>
                  <a:ext uri="{FF2B5EF4-FFF2-40B4-BE49-F238E27FC236}">
                    <a16:creationId xmlns:a16="http://schemas.microsoft.com/office/drawing/2014/main" id="{BB155533-2B77-4018-A172-10E7606C5B56}"/>
                  </a:ext>
                </a:extLst>
              </p:cNvPr>
              <p:cNvSpPr/>
              <p:nvPr/>
            </p:nvSpPr>
            <p:spPr>
              <a:xfrm>
                <a:off x="5999569" y="5343140"/>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ubtitle 2"/>
              <p:cNvSpPr txBox="1">
                <a:spLocks/>
              </p:cNvSpPr>
              <p:nvPr/>
            </p:nvSpPr>
            <p:spPr>
              <a:xfrm>
                <a:off x="5999569" y="5343140"/>
                <a:ext cx="2517101" cy="100299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Publicity Impact</a:t>
                </a:r>
              </a:p>
              <a:p>
                <a:pPr>
                  <a:lnSpc>
                    <a:spcPct val="130000"/>
                  </a:lnSpc>
                </a:pPr>
                <a:endParaRPr lang="en-US" sz="100" b="1" dirty="0">
                  <a:solidFill>
                    <a:srgbClr val="023553"/>
                  </a:solidFill>
                  <a:latin typeface="Arial"/>
                  <a:cs typeface="Arial"/>
                </a:endParaRPr>
              </a:p>
              <a:p>
                <a:pPr>
                  <a:lnSpc>
                    <a:spcPct val="130000"/>
                  </a:lnSpc>
                </a:pPr>
                <a:endParaRPr lang="en-US" sz="100" b="1" dirty="0">
                  <a:solidFill>
                    <a:srgbClr val="023553"/>
                  </a:solidFill>
                  <a:latin typeface="Arial"/>
                  <a:cs typeface="Arial"/>
                </a:endParaRPr>
              </a:p>
              <a:p>
                <a:pPr algn="l">
                  <a:lnSpc>
                    <a:spcPct val="120000"/>
                  </a:lnSpc>
                </a:pPr>
                <a:endParaRPr lang="en-US" sz="700" dirty="0">
                  <a:solidFill>
                    <a:srgbClr val="FFFFFF"/>
                  </a:solidFill>
                  <a:latin typeface="Arial"/>
                  <a:cs typeface="Arial"/>
                </a:endParaRPr>
              </a:p>
              <a:p>
                <a:pPr algn="l">
                  <a:lnSpc>
                    <a:spcPct val="120000"/>
                  </a:lnSpc>
                </a:pPr>
                <a:endParaRPr lang="en-US" sz="1100" dirty="0">
                  <a:solidFill>
                    <a:schemeClr val="accent1">
                      <a:lumMod val="50000"/>
                    </a:schemeClr>
                  </a:solidFill>
                  <a:latin typeface="Arial"/>
                  <a:cs typeface="Arial"/>
                </a:endParaRPr>
              </a:p>
              <a:p>
                <a:pPr algn="l">
                  <a:lnSpc>
                    <a:spcPct val="120000"/>
                  </a:lnSpc>
                </a:pPr>
                <a:r>
                  <a:rPr lang="en-US" sz="1100" dirty="0">
                    <a:solidFill>
                      <a:schemeClr val="accent1">
                        <a:lumMod val="50000"/>
                      </a:schemeClr>
                    </a:solidFill>
                    <a:latin typeface="Arial"/>
                    <a:cs typeface="Arial"/>
                  </a:rPr>
                  <a:t>                        That’s 			really cool </a:t>
                </a:r>
                <a:endParaRPr lang="en-US" sz="700" dirty="0">
                  <a:solidFill>
                    <a:srgbClr val="FFFFFF"/>
                  </a:solidFill>
                  <a:latin typeface="Arial"/>
                  <a:cs typeface="Arial"/>
                </a:endParaRPr>
              </a:p>
              <a:p>
                <a:pPr algn="l">
                  <a:lnSpc>
                    <a:spcPct val="120000"/>
                  </a:lnSpc>
                </a:pPr>
                <a:endParaRPr lang="en-US" sz="700" dirty="0">
                  <a:solidFill>
                    <a:srgbClr val="FFFFFF"/>
                  </a:solidFill>
                  <a:latin typeface="Arial"/>
                  <a:cs typeface="Arial"/>
                </a:endParaRPr>
              </a:p>
              <a:p>
                <a:pPr algn="l">
                  <a:lnSpc>
                    <a:spcPct val="120000"/>
                  </a:lnSpc>
                </a:pPr>
                <a:endParaRPr lang="en-US" sz="700" dirty="0">
                  <a:solidFill>
                    <a:srgbClr val="FFFFFF"/>
                  </a:solidFill>
                  <a:latin typeface="Arial"/>
                  <a:cs typeface="Arial"/>
                </a:endParaRPr>
              </a:p>
            </p:txBody>
          </p:sp>
        </p:grpSp>
        <p:grpSp>
          <p:nvGrpSpPr>
            <p:cNvPr id="2" name="Group 1"/>
            <p:cNvGrpSpPr/>
            <p:nvPr/>
          </p:nvGrpSpPr>
          <p:grpSpPr>
            <a:xfrm>
              <a:off x="5999571" y="4138463"/>
              <a:ext cx="2517101" cy="1023667"/>
              <a:chOff x="5999571" y="4138463"/>
              <a:chExt cx="2517101" cy="1023667"/>
            </a:xfrm>
          </p:grpSpPr>
          <p:sp>
            <p:nvSpPr>
              <p:cNvPr id="26" name="Rectangle 25">
                <a:extLst>
                  <a:ext uri="{FF2B5EF4-FFF2-40B4-BE49-F238E27FC236}">
                    <a16:creationId xmlns:a16="http://schemas.microsoft.com/office/drawing/2014/main" id="{BB155533-2B77-4018-A172-10E7606C5B56}"/>
                  </a:ext>
                </a:extLst>
              </p:cNvPr>
              <p:cNvSpPr/>
              <p:nvPr/>
            </p:nvSpPr>
            <p:spPr>
              <a:xfrm>
                <a:off x="5999571" y="4161198"/>
                <a:ext cx="2517101" cy="1000932"/>
              </a:xfrm>
              <a:prstGeom prst="rect">
                <a:avLst/>
              </a:prstGeom>
              <a:solidFill>
                <a:schemeClr val="bg1"/>
              </a:solid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BB155533-2B77-4018-A172-10E7606C5B56}"/>
                  </a:ext>
                </a:extLst>
              </p:cNvPr>
              <p:cNvSpPr/>
              <p:nvPr/>
            </p:nvSpPr>
            <p:spPr>
              <a:xfrm>
                <a:off x="5999571" y="4165879"/>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5999571" y="41384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Feasibility</a:t>
                </a:r>
              </a:p>
              <a:p>
                <a:pPr>
                  <a:lnSpc>
                    <a:spcPct val="130000"/>
                  </a:lnSpc>
                </a:pPr>
                <a:endParaRPr lang="en-US" sz="1000" b="1" dirty="0">
                  <a:solidFill>
                    <a:srgbClr val="023553"/>
                  </a:solidFill>
                  <a:latin typeface="Arial"/>
                  <a:cs typeface="Arial"/>
                </a:endParaRPr>
              </a:p>
              <a:p>
                <a:r>
                  <a:rPr lang="en-US" sz="700" b="1" dirty="0">
                    <a:solidFill>
                      <a:srgbClr val="023553"/>
                    </a:solidFill>
                    <a:latin typeface="Arial"/>
                    <a:cs typeface="Arial"/>
                  </a:rPr>
                  <a:t>                       </a:t>
                </a:r>
              </a:p>
              <a:p>
                <a:endParaRPr lang="en-US" sz="700" b="1" dirty="0">
                  <a:solidFill>
                    <a:srgbClr val="023553"/>
                  </a:solidFill>
                  <a:latin typeface="Arial"/>
                  <a:cs typeface="Arial"/>
                </a:endParaRPr>
              </a:p>
              <a:p>
                <a:r>
                  <a:rPr lang="en-US" sz="700" b="1" dirty="0">
                    <a:solidFill>
                      <a:srgbClr val="023553"/>
                    </a:solidFill>
                    <a:latin typeface="Arial"/>
                    <a:cs typeface="Arial"/>
                  </a:rPr>
                  <a:t>                                   </a:t>
                </a:r>
                <a:r>
                  <a:rPr lang="en-US" sz="1100" dirty="0">
                    <a:solidFill>
                      <a:srgbClr val="023553"/>
                    </a:solidFill>
                    <a:latin typeface="Arial"/>
                    <a:cs typeface="Arial"/>
                  </a:rPr>
                  <a:t>A Big Lift </a:t>
                </a:r>
                <a:endParaRPr lang="en-US" sz="2000" dirty="0">
                  <a:solidFill>
                    <a:srgbClr val="023553"/>
                  </a:solidFill>
                  <a:latin typeface="Arial"/>
                  <a:cs typeface="Arial"/>
                </a:endParaRPr>
              </a:p>
            </p:txBody>
          </p:sp>
        </p:grpSp>
        <p:grpSp>
          <p:nvGrpSpPr>
            <p:cNvPr id="7" name="Group 6"/>
            <p:cNvGrpSpPr/>
            <p:nvPr/>
          </p:nvGrpSpPr>
          <p:grpSpPr>
            <a:xfrm>
              <a:off x="3324396" y="5322464"/>
              <a:ext cx="2517101" cy="1023667"/>
              <a:chOff x="3324396" y="5322464"/>
              <a:chExt cx="2517101" cy="1023667"/>
            </a:xfrm>
          </p:grpSpPr>
          <p:sp>
            <p:nvSpPr>
              <p:cNvPr id="18" name="Rectangle 17">
                <a:extLst>
                  <a:ext uri="{FF2B5EF4-FFF2-40B4-BE49-F238E27FC236}">
                    <a16:creationId xmlns:a16="http://schemas.microsoft.com/office/drawing/2014/main" id="{BB155533-2B77-4018-A172-10E7606C5B56}"/>
                  </a:ext>
                </a:extLst>
              </p:cNvPr>
              <p:cNvSpPr/>
              <p:nvPr/>
            </p:nvSpPr>
            <p:spPr>
              <a:xfrm>
                <a:off x="3324396" y="5343498"/>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9" name="Rectangle 18">
                <a:extLst>
                  <a:ext uri="{FF2B5EF4-FFF2-40B4-BE49-F238E27FC236}">
                    <a16:creationId xmlns:a16="http://schemas.microsoft.com/office/drawing/2014/main" id="{BB155533-2B77-4018-A172-10E7606C5B56}"/>
                  </a:ext>
                </a:extLst>
              </p:cNvPr>
              <p:cNvSpPr/>
              <p:nvPr/>
            </p:nvSpPr>
            <p:spPr>
              <a:xfrm>
                <a:off x="3324396" y="53434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ubtitle 2"/>
              <p:cNvSpPr txBox="1">
                <a:spLocks/>
              </p:cNvSpPr>
              <p:nvPr/>
            </p:nvSpPr>
            <p:spPr>
              <a:xfrm>
                <a:off x="3324396" y="5322464"/>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Maintenance</a:t>
                </a:r>
              </a:p>
              <a:p>
                <a:pPr>
                  <a:lnSpc>
                    <a:spcPct val="130000"/>
                  </a:lnSpc>
                </a:pPr>
                <a:endParaRPr lang="en-US" sz="650" b="1" dirty="0">
                  <a:solidFill>
                    <a:srgbClr val="023553"/>
                  </a:solidFill>
                  <a:latin typeface="Arial"/>
                  <a:cs typeface="Arial"/>
                </a:endParaRPr>
              </a:p>
              <a:p>
                <a:pPr>
                  <a:lnSpc>
                    <a:spcPct val="130000"/>
                  </a:lnSpc>
                </a:pPr>
                <a:endParaRPr lang="en-US" sz="200" b="1" dirty="0">
                  <a:solidFill>
                    <a:srgbClr val="023553"/>
                  </a:solidFill>
                  <a:latin typeface="Arial"/>
                  <a:cs typeface="Arial"/>
                </a:endParaRPr>
              </a:p>
              <a:p>
                <a:pPr algn="l"/>
                <a:endParaRPr lang="en-US" sz="800" b="1" dirty="0">
                  <a:solidFill>
                    <a:srgbClr val="023553"/>
                  </a:solidFill>
                  <a:latin typeface="Arial"/>
                  <a:cs typeface="Arial"/>
                </a:endParaRPr>
              </a:p>
              <a:p>
                <a:pPr algn="l">
                  <a:lnSpc>
                    <a:spcPct val="130000"/>
                  </a:lnSpc>
                </a:pPr>
                <a:endParaRPr lang="en-US" sz="500" dirty="0">
                  <a:solidFill>
                    <a:srgbClr val="FFFFFF"/>
                  </a:solidFill>
                  <a:latin typeface="Arial"/>
                  <a:cs typeface="Arial"/>
                </a:endParaRPr>
              </a:p>
            </p:txBody>
          </p:sp>
        </p:grpSp>
      </p:grpSp>
      <p:pic>
        <p:nvPicPr>
          <p:cNvPr id="1036" name="Picture 12">
            <a:extLst>
              <a:ext uri="{FF2B5EF4-FFF2-40B4-BE49-F238E27FC236}">
                <a16:creationId xmlns:a16="http://schemas.microsoft.com/office/drawing/2014/main" id="{7B16A87C-85A1-8B47-9CC1-4A4224B5E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 y="826829"/>
            <a:ext cx="2771398" cy="396319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323C20C-BCE2-4348-A5D4-2323568FB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52231"/>
            <a:ext cx="1498722" cy="16485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C102CC55-AAF2-0A45-91E1-9EA537FA2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5081" y="5464267"/>
            <a:ext cx="1753352" cy="6433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9838767-1659-8F40-A48F-9B24B38E060C}"/>
              </a:ext>
            </a:extLst>
          </p:cNvPr>
          <p:cNvPicPr>
            <a:picLocks noChangeAspect="1"/>
          </p:cNvPicPr>
          <p:nvPr/>
        </p:nvPicPr>
        <p:blipFill>
          <a:blip r:embed="rId5"/>
          <a:stretch>
            <a:fillRect/>
          </a:stretch>
        </p:blipFill>
        <p:spPr>
          <a:xfrm>
            <a:off x="3510040" y="4085011"/>
            <a:ext cx="825500" cy="584200"/>
          </a:xfrm>
          <a:prstGeom prst="rect">
            <a:avLst/>
          </a:prstGeom>
        </p:spPr>
      </p:pic>
      <p:pic>
        <p:nvPicPr>
          <p:cNvPr id="10" name="Picture 9">
            <a:extLst>
              <a:ext uri="{FF2B5EF4-FFF2-40B4-BE49-F238E27FC236}">
                <a16:creationId xmlns:a16="http://schemas.microsoft.com/office/drawing/2014/main" id="{C0298A27-A69A-6649-B319-9154F7F2EAA1}"/>
              </a:ext>
            </a:extLst>
          </p:cNvPr>
          <p:cNvPicPr>
            <a:picLocks noChangeAspect="1"/>
          </p:cNvPicPr>
          <p:nvPr/>
        </p:nvPicPr>
        <p:blipFill>
          <a:blip r:embed="rId6"/>
          <a:stretch>
            <a:fillRect/>
          </a:stretch>
        </p:blipFill>
        <p:spPr>
          <a:xfrm>
            <a:off x="5415459" y="4124756"/>
            <a:ext cx="647700" cy="571500"/>
          </a:xfrm>
          <a:prstGeom prst="rect">
            <a:avLst/>
          </a:prstGeom>
        </p:spPr>
      </p:pic>
      <p:pic>
        <p:nvPicPr>
          <p:cNvPr id="12" name="Picture 11">
            <a:extLst>
              <a:ext uri="{FF2B5EF4-FFF2-40B4-BE49-F238E27FC236}">
                <a16:creationId xmlns:a16="http://schemas.microsoft.com/office/drawing/2014/main" id="{1298CBD3-41F4-9241-8680-23FB521537A1}"/>
              </a:ext>
            </a:extLst>
          </p:cNvPr>
          <p:cNvPicPr>
            <a:picLocks noChangeAspect="1"/>
          </p:cNvPicPr>
          <p:nvPr/>
        </p:nvPicPr>
        <p:blipFill>
          <a:blip r:embed="rId7"/>
          <a:stretch>
            <a:fillRect/>
          </a:stretch>
        </p:blipFill>
        <p:spPr>
          <a:xfrm>
            <a:off x="3653481" y="5700578"/>
            <a:ext cx="682059" cy="504130"/>
          </a:xfrm>
          <a:prstGeom prst="rect">
            <a:avLst/>
          </a:prstGeom>
        </p:spPr>
      </p:pic>
      <p:pic>
        <p:nvPicPr>
          <p:cNvPr id="13" name="Picture 12">
            <a:extLst>
              <a:ext uri="{FF2B5EF4-FFF2-40B4-BE49-F238E27FC236}">
                <a16:creationId xmlns:a16="http://schemas.microsoft.com/office/drawing/2014/main" id="{F79113DF-907A-8C42-B2C4-A91C7AE041C1}"/>
              </a:ext>
            </a:extLst>
          </p:cNvPr>
          <p:cNvPicPr>
            <a:picLocks noChangeAspect="1"/>
          </p:cNvPicPr>
          <p:nvPr/>
        </p:nvPicPr>
        <p:blipFill>
          <a:blip r:embed="rId8"/>
          <a:stretch>
            <a:fillRect/>
          </a:stretch>
        </p:blipFill>
        <p:spPr>
          <a:xfrm>
            <a:off x="5419819" y="5532293"/>
            <a:ext cx="1796138" cy="898069"/>
          </a:xfrm>
          <a:prstGeom prst="rect">
            <a:avLst/>
          </a:prstGeom>
        </p:spPr>
      </p:pic>
      <p:pic>
        <p:nvPicPr>
          <p:cNvPr id="41" name="Picture 40">
            <a:extLst>
              <a:ext uri="{FF2B5EF4-FFF2-40B4-BE49-F238E27FC236}">
                <a16:creationId xmlns:a16="http://schemas.microsoft.com/office/drawing/2014/main" id="{86612337-5859-D043-8057-28FEF6D34392}"/>
              </a:ext>
            </a:extLst>
          </p:cNvPr>
          <p:cNvPicPr>
            <a:picLocks noChangeAspect="1"/>
          </p:cNvPicPr>
          <p:nvPr/>
        </p:nvPicPr>
        <p:blipFill>
          <a:blip r:embed="rId9"/>
          <a:stretch>
            <a:fillRect/>
          </a:stretch>
        </p:blipFill>
        <p:spPr>
          <a:xfrm>
            <a:off x="7297227" y="4132610"/>
            <a:ext cx="962872" cy="536601"/>
          </a:xfrm>
          <a:prstGeom prst="rect">
            <a:avLst/>
          </a:prstGeom>
        </p:spPr>
      </p:pic>
      <p:pic>
        <p:nvPicPr>
          <p:cNvPr id="45" name="Picture 44">
            <a:extLst>
              <a:ext uri="{FF2B5EF4-FFF2-40B4-BE49-F238E27FC236}">
                <a16:creationId xmlns:a16="http://schemas.microsoft.com/office/drawing/2014/main" id="{D17E1012-1BBA-1349-BE46-9B6EA0744B3C}"/>
              </a:ext>
            </a:extLst>
          </p:cNvPr>
          <p:cNvPicPr>
            <a:picLocks noChangeAspect="1"/>
          </p:cNvPicPr>
          <p:nvPr/>
        </p:nvPicPr>
        <p:blipFill>
          <a:blip r:embed="rId10"/>
          <a:stretch>
            <a:fillRect/>
          </a:stretch>
        </p:blipFill>
        <p:spPr>
          <a:xfrm>
            <a:off x="7291311" y="5803623"/>
            <a:ext cx="968788" cy="393732"/>
          </a:xfrm>
          <a:prstGeom prst="rect">
            <a:avLst/>
          </a:prstGeom>
        </p:spPr>
      </p:pic>
    </p:spTree>
    <p:extLst>
      <p:ext uri="{BB962C8B-B14F-4D97-AF65-F5344CB8AC3E}">
        <p14:creationId xmlns:p14="http://schemas.microsoft.com/office/powerpoint/2010/main" val="323001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txBox="1">
            <a:spLocks/>
          </p:cNvSpPr>
          <p:nvPr/>
        </p:nvSpPr>
        <p:spPr>
          <a:xfrm>
            <a:off x="355600" y="280046"/>
            <a:ext cx="8432800" cy="14185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73647"/>
                </a:solidFill>
                <a:latin typeface="Arial"/>
                <a:cs typeface="Arial"/>
              </a:rPr>
              <a:t>Ground Source Heating and Cooling at Ball State University </a:t>
            </a:r>
            <a:endParaRPr lang="en-US" sz="3500" b="1" dirty="0">
              <a:solidFill>
                <a:srgbClr val="173647"/>
              </a:solidFill>
              <a:latin typeface="Arial"/>
              <a:cs typeface="Arial"/>
            </a:endParaRPr>
          </a:p>
        </p:txBody>
      </p:sp>
      <p:pic>
        <p:nvPicPr>
          <p:cNvPr id="7" name="Picture 14">
            <a:extLst>
              <a:ext uri="{FF2B5EF4-FFF2-40B4-BE49-F238E27FC236}">
                <a16:creationId xmlns:a16="http://schemas.microsoft.com/office/drawing/2014/main" id="{E310FB41-A28F-7249-95FF-0DDFF9AA1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580" y="2729505"/>
            <a:ext cx="1498722" cy="16485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a:extLst>
              <a:ext uri="{FF2B5EF4-FFF2-40B4-BE49-F238E27FC236}">
                <a16:creationId xmlns:a16="http://schemas.microsoft.com/office/drawing/2014/main" id="{39BA6041-15BB-254F-848E-6CC6CE580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804" y="2086138"/>
            <a:ext cx="1753352" cy="6433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9AD8A69-3582-9F46-99F0-6DECF36AE4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930841"/>
            <a:ext cx="3418304" cy="21716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2F1A4BA-8DE7-F343-9647-757A941669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999" y="4112672"/>
            <a:ext cx="3418305" cy="20900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A8CB283-01CB-7949-8EE1-955EB4CE76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8657" y="1961821"/>
            <a:ext cx="3041343" cy="434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311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00B383-BB01-AE47-8CB0-7314A64189D8}"/>
              </a:ext>
            </a:extLst>
          </p:cNvPr>
          <p:cNvPicPr>
            <a:picLocks noChangeAspect="1"/>
          </p:cNvPicPr>
          <p:nvPr/>
        </p:nvPicPr>
        <p:blipFill>
          <a:blip r:embed="rId2"/>
          <a:stretch>
            <a:fillRect/>
          </a:stretch>
        </p:blipFill>
        <p:spPr>
          <a:xfrm>
            <a:off x="2977867" y="272825"/>
            <a:ext cx="2519433" cy="1355749"/>
          </a:xfrm>
          <a:prstGeom prst="rect">
            <a:avLst/>
          </a:prstGeom>
        </p:spPr>
      </p:pic>
      <p:pic>
        <p:nvPicPr>
          <p:cNvPr id="9" name="Picture 8">
            <a:extLst>
              <a:ext uri="{FF2B5EF4-FFF2-40B4-BE49-F238E27FC236}">
                <a16:creationId xmlns:a16="http://schemas.microsoft.com/office/drawing/2014/main" id="{E520DD81-467B-B94B-9563-D84D2EFCCF48}"/>
              </a:ext>
            </a:extLst>
          </p:cNvPr>
          <p:cNvPicPr>
            <a:picLocks noChangeAspect="1"/>
          </p:cNvPicPr>
          <p:nvPr/>
        </p:nvPicPr>
        <p:blipFill>
          <a:blip r:embed="rId3"/>
          <a:stretch>
            <a:fillRect/>
          </a:stretch>
        </p:blipFill>
        <p:spPr>
          <a:xfrm>
            <a:off x="2037779" y="4389120"/>
            <a:ext cx="5068449" cy="2435820"/>
          </a:xfrm>
          <a:prstGeom prst="rect">
            <a:avLst/>
          </a:prstGeom>
        </p:spPr>
      </p:pic>
      <p:sp>
        <p:nvSpPr>
          <p:cNvPr id="3" name="Rectangle 2"/>
          <p:cNvSpPr/>
          <p:nvPr/>
        </p:nvSpPr>
        <p:spPr>
          <a:xfrm>
            <a:off x="774399" y="1628574"/>
            <a:ext cx="7595202" cy="3139321"/>
          </a:xfrm>
          <a:prstGeom prst="rect">
            <a:avLst/>
          </a:prstGeom>
        </p:spPr>
        <p:txBody>
          <a:bodyPr wrap="square">
            <a:spAutoFit/>
          </a:bodyPr>
          <a:lstStyle/>
          <a:p>
            <a:r>
              <a:rPr lang="en-US" sz="1600" dirty="0"/>
              <a:t>	</a:t>
            </a:r>
            <a:r>
              <a:rPr lang="en-US" sz="1300" dirty="0"/>
              <a:t>The campus-wide application of this geothermal technology, which has a rather long descriptive name (</a:t>
            </a:r>
            <a:r>
              <a:rPr lang="en-US" sz="1300" i="1" dirty="0"/>
              <a:t>a district-scale, geothermal ground-source heat-pump-chiller system)</a:t>
            </a:r>
            <a:r>
              <a:rPr lang="en-US" sz="1300" dirty="0"/>
              <a:t> is composed of four key components: boreholes, energy stations, hot and cold district loops of water-filled pipes, and building interfaces. Read more about each of the various components on the Ball State University website </a:t>
            </a:r>
            <a:r>
              <a:rPr lang="en-US" sz="1300" u="sng" dirty="0">
                <a:hlinkClick r:id="rId4"/>
              </a:rPr>
              <a:t>here</a:t>
            </a:r>
            <a:r>
              <a:rPr lang="en-US" sz="1300" dirty="0">
                <a:hlinkClick r:id="rId4"/>
              </a:rPr>
              <a:t>.</a:t>
            </a:r>
            <a:r>
              <a:rPr lang="en-US" sz="1300" dirty="0"/>
              <a:t> The boreholes have been installed at 15’ spacing across two area locations on campus; each of which has been restored to original use and beauty. People using the respective parking lots and recreational fields do not notice they are atop a borehole field. </a:t>
            </a:r>
            <a:r>
              <a:rPr lang="en-US" sz="1300" b="1" u="sng" dirty="0">
                <a:hlinkClick r:id="rId5"/>
              </a:rPr>
              <a:t>See a map</a:t>
            </a:r>
            <a:r>
              <a:rPr lang="en-US" sz="1300" dirty="0">
                <a:hlinkClick r:id="rId5"/>
              </a:rPr>
              <a:t> </a:t>
            </a:r>
            <a:r>
              <a:rPr lang="en-US" sz="1300" dirty="0"/>
              <a:t>of the locations. </a:t>
            </a:r>
          </a:p>
          <a:p>
            <a:r>
              <a:rPr lang="en-US" sz="1300" dirty="0"/>
              <a:t>	The geothermal project is part of Ball State’s </a:t>
            </a:r>
            <a:r>
              <a:rPr lang="en-US" sz="1300" u="sng" dirty="0">
                <a:hlinkClick r:id="rId6"/>
              </a:rPr>
              <a:t>long-standing commitment to sustainability</a:t>
            </a:r>
            <a:r>
              <a:rPr lang="en-US" sz="1300" dirty="0"/>
              <a:t>. In a fitting tribute, the geothermal project was dedicated in conjunction with the final in a series of 9 on-campus national conferences; entitled, </a:t>
            </a:r>
            <a:r>
              <a:rPr lang="en-US" sz="1300" u="sng" dirty="0">
                <a:hlinkClick r:id="rId7"/>
              </a:rPr>
              <a:t>Greening of the Campus IX: Building Pedagogy</a:t>
            </a:r>
            <a:r>
              <a:rPr lang="en-US" sz="1300" dirty="0"/>
              <a:t>. This interdisciplinary conference allowed people representing diverse areas in university communities to share information on environmental issues. Among many related international recognitions, Ball State was the 2010 recipient of Second Nature’s Climate Leadership Award. </a:t>
            </a:r>
          </a:p>
          <a:p>
            <a:br>
              <a:rPr lang="en-US" sz="1300" dirty="0"/>
            </a:br>
            <a:endParaRPr lang="en-US" sz="1300" b="1" dirty="0">
              <a:latin typeface="Arial"/>
              <a:cs typeface="Arial"/>
            </a:endParaRPr>
          </a:p>
        </p:txBody>
      </p:sp>
      <p:grpSp>
        <p:nvGrpSpPr>
          <p:cNvPr id="7" name="Group 6"/>
          <p:cNvGrpSpPr/>
          <p:nvPr/>
        </p:nvGrpSpPr>
        <p:grpSpPr>
          <a:xfrm>
            <a:off x="664878" y="596901"/>
            <a:ext cx="2229522" cy="973667"/>
            <a:chOff x="471345" y="596901"/>
            <a:chExt cx="2229522" cy="973667"/>
          </a:xfrm>
        </p:grpSpPr>
        <p:sp>
          <p:nvSpPr>
            <p:cNvPr id="45"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OVERVIEW</a:t>
              </a:r>
              <a:endParaRPr lang="en-US" sz="1400" dirty="0">
                <a:solidFill>
                  <a:srgbClr val="007786"/>
                </a:solidFill>
                <a:latin typeface="Arial"/>
                <a:cs typeface="Arial"/>
              </a:endParaRPr>
            </a:p>
          </p:txBody>
        </p:sp>
        <p:sp>
          <p:nvSpPr>
            <p:cNvPr id="48" name="Rectangle 47">
              <a:extLst>
                <a:ext uri="{FF2B5EF4-FFF2-40B4-BE49-F238E27FC236}">
                  <a16:creationId xmlns:a16="http://schemas.microsoft.com/office/drawing/2014/main" id="{BB155533-2B77-4018-A172-10E7606C5B56}"/>
                </a:ext>
              </a:extLst>
            </p:cNvPr>
            <p:cNvSpPr/>
            <p:nvPr/>
          </p:nvSpPr>
          <p:spPr>
            <a:xfrm>
              <a:off x="554812" y="1316566"/>
              <a:ext cx="19428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032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2034221"/>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100" dirty="0">
              <a:solidFill>
                <a:schemeClr val="accent1">
                  <a:lumMod val="50000"/>
                </a:schemeClr>
              </a:solidFill>
            </a:endParaRPr>
          </a:p>
        </p:txBody>
      </p:sp>
      <p:grpSp>
        <p:nvGrpSpPr>
          <p:cNvPr id="7" name="Group 6"/>
          <p:cNvGrpSpPr/>
          <p:nvPr/>
        </p:nvGrpSpPr>
        <p:grpSpPr>
          <a:xfrm>
            <a:off x="2988745" y="590600"/>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GHG &amp; Environmental Impact</a:t>
              </a:r>
            </a:p>
            <a:p>
              <a:endParaRPr lang="en-US" sz="1600" dirty="0">
                <a:solidFill>
                  <a:srgbClr val="173647"/>
                </a:solidFill>
                <a:latin typeface="Arial"/>
                <a:cs typeface="Arial"/>
              </a:endParaRPr>
            </a:p>
            <a:p>
              <a:r>
                <a:rPr lang="en-US" sz="2000" dirty="0">
                  <a:solidFill>
                    <a:srgbClr val="173647"/>
                  </a:solidFill>
                  <a:latin typeface="Arial"/>
                  <a:cs typeface="Arial"/>
                </a:rPr>
                <a:t>     Enormous</a:t>
              </a:r>
            </a:p>
            <a:p>
              <a:r>
                <a:rPr lang="en-US" sz="900" dirty="0">
                  <a:solidFill>
                    <a:srgbClr val="173647"/>
                  </a:solidFill>
                  <a:latin typeface="Arial"/>
                  <a:cs typeface="Arial"/>
                </a:rPr>
                <a:t>                     </a:t>
              </a:r>
            </a:p>
            <a:p>
              <a:pPr algn="l">
                <a:lnSpc>
                  <a:spcPct val="130000"/>
                </a:lnSpc>
              </a:pPr>
              <a:endParaRPr lang="en-US" sz="950" dirty="0">
                <a:solidFill>
                  <a:schemeClr val="tx1">
                    <a:lumMod val="50000"/>
                    <a:lumOff val="50000"/>
                  </a:schemeClr>
                </a:solidFill>
                <a:latin typeface="Arial"/>
                <a:cs typeface="Arial"/>
              </a:endParaRPr>
            </a:p>
          </p:txBody>
        </p:sp>
        <p:pic>
          <p:nvPicPr>
            <p:cNvPr id="82" name="Picture 81"/>
            <p:cNvPicPr>
              <a:picLocks noChangeAspect="1"/>
            </p:cNvPicPr>
            <p:nvPr/>
          </p:nvPicPr>
          <p:blipFill>
            <a:blip r:embed="rId2"/>
            <a:stretch>
              <a:fillRect/>
            </a:stretch>
          </p:blipFill>
          <p:spPr>
            <a:xfrm>
              <a:off x="2844577" y="1128415"/>
              <a:ext cx="623024" cy="716736"/>
            </a:xfrm>
            <a:prstGeom prst="rect">
              <a:avLst/>
            </a:prstGeom>
          </p:spPr>
        </p:pic>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IMPACT</a:t>
              </a:r>
              <a:endParaRPr lang="en-US" sz="1400" dirty="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Economic Impact &amp; Savings</a:t>
              </a:r>
            </a:p>
            <a:p>
              <a:pPr>
                <a:lnSpc>
                  <a:spcPct val="130000"/>
                </a:lnSpc>
              </a:pPr>
              <a:endParaRPr lang="en-US" sz="1200" b="1" dirty="0">
                <a:solidFill>
                  <a:srgbClr val="173647"/>
                </a:solidFill>
                <a:latin typeface="Arial"/>
                <a:cs typeface="Arial"/>
              </a:endParaRPr>
            </a:p>
            <a:p>
              <a:pPr>
                <a:lnSpc>
                  <a:spcPct val="90000"/>
                </a:lnSpc>
              </a:pPr>
              <a:r>
                <a:rPr lang="en-US" sz="2000" dirty="0">
                  <a:solidFill>
                    <a:srgbClr val="173647"/>
                  </a:solidFill>
                  <a:latin typeface="Arial"/>
                  <a:cs typeface="Arial"/>
                </a:rPr>
                <a:t>               Net Savings</a:t>
              </a:r>
            </a:p>
            <a:p>
              <a:pPr algn="l">
                <a:lnSpc>
                  <a:spcPct val="130000"/>
                </a:lnSpc>
              </a:pPr>
              <a:endParaRPr lang="en-US" sz="1200" b="1" dirty="0">
                <a:solidFill>
                  <a:srgbClr val="173647"/>
                </a:solidFill>
                <a:latin typeface="Arial"/>
                <a:cs typeface="Arial"/>
              </a:endParaRPr>
            </a:p>
            <a:p>
              <a:pPr algn="l">
                <a:lnSpc>
                  <a:spcPct val="130000"/>
                </a:lnSpc>
              </a:pPr>
              <a:endParaRPr lang="en-US" sz="600" dirty="0">
                <a:solidFill>
                  <a:schemeClr val="tx1">
                    <a:lumMod val="75000"/>
                    <a:lumOff val="25000"/>
                  </a:schemeClr>
                </a:solidFill>
                <a:latin typeface="Arial"/>
                <a:cs typeface="Arial"/>
              </a:endParaRPr>
            </a:p>
            <a:p>
              <a:pPr algn="l">
                <a:lnSpc>
                  <a:spcPct val="130000"/>
                </a:lnSpc>
              </a:pPr>
              <a:r>
                <a:rPr lang="en-US" sz="1100" dirty="0">
                  <a:solidFill>
                    <a:schemeClr val="tx1">
                      <a:lumMod val="75000"/>
                      <a:lumOff val="25000"/>
                    </a:schemeClr>
                  </a:solidFill>
                  <a:latin typeface="Arial"/>
                  <a:cs typeface="Arial"/>
                </a:rPr>
                <a:t>.</a:t>
              </a: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A9AD0413-DD16-F94F-9E5C-5AB404735FF6}"/>
              </a:ext>
            </a:extLst>
          </p:cNvPr>
          <p:cNvPicPr>
            <a:picLocks noChangeAspect="1"/>
          </p:cNvPicPr>
          <p:nvPr/>
        </p:nvPicPr>
        <p:blipFill>
          <a:blip r:embed="rId3"/>
          <a:stretch>
            <a:fillRect/>
          </a:stretch>
        </p:blipFill>
        <p:spPr>
          <a:xfrm>
            <a:off x="5893679" y="1062333"/>
            <a:ext cx="1077390" cy="796331"/>
          </a:xfrm>
          <a:prstGeom prst="rect">
            <a:avLst/>
          </a:prstGeom>
        </p:spPr>
      </p:pic>
      <p:sp>
        <p:nvSpPr>
          <p:cNvPr id="4" name="Rectangle 3">
            <a:extLst>
              <a:ext uri="{FF2B5EF4-FFF2-40B4-BE49-F238E27FC236}">
                <a16:creationId xmlns:a16="http://schemas.microsoft.com/office/drawing/2014/main" id="{4EFFFFAB-AB1E-3745-9DBD-9E01BE5ADC1D}"/>
              </a:ext>
            </a:extLst>
          </p:cNvPr>
          <p:cNvSpPr/>
          <p:nvPr/>
        </p:nvSpPr>
        <p:spPr>
          <a:xfrm>
            <a:off x="3090120" y="2034221"/>
            <a:ext cx="2411519" cy="3831818"/>
          </a:xfrm>
          <a:prstGeom prst="rect">
            <a:avLst/>
          </a:prstGeom>
        </p:spPr>
        <p:txBody>
          <a:bodyPr wrap="square">
            <a:spAutoFit/>
          </a:bodyPr>
          <a:lstStyle/>
          <a:p>
            <a:r>
              <a:rPr lang="en-US" sz="1100" dirty="0">
                <a:solidFill>
                  <a:srgbClr val="000000"/>
                </a:solidFill>
                <a:latin typeface="Arial" panose="020B0604020202020204" pitchFamily="34" charset="0"/>
              </a:rPr>
              <a:t>Ball State University has been able to reduce the amount of carbon dioxide it adds to the atmosphere by a substantial amount—about 86,000 tons annually. The net result of switching to the geothermal system has allowed Ball State to cut its carbon footprint roughly in half. </a:t>
            </a:r>
          </a:p>
          <a:p>
            <a:r>
              <a:rPr lang="en-US" sz="1100" dirty="0">
                <a:solidFill>
                  <a:srgbClr val="000000"/>
                </a:solidFill>
                <a:latin typeface="Arial" panose="020B0604020202020204" pitchFamily="34" charset="0"/>
              </a:rPr>
              <a:t>Energy consumption has been greatly reduced for each building connected to the campus-wide system because of the exceptional efficiency of this large-scale application. Specifically, the Coefficient of Performance (COP) of the District-scale system is 7.77; meaning that for every kWh of electrical consumption, some 7.77 kWh of impact in heating and cooling results.</a:t>
            </a:r>
            <a:endParaRPr lang="en-US" sz="1100" dirty="0"/>
          </a:p>
          <a:p>
            <a:endParaRPr lang="en-US" sz="1200" dirty="0"/>
          </a:p>
        </p:txBody>
      </p:sp>
      <p:sp>
        <p:nvSpPr>
          <p:cNvPr id="14" name="TextBox 13">
            <a:extLst>
              <a:ext uri="{FF2B5EF4-FFF2-40B4-BE49-F238E27FC236}">
                <a16:creationId xmlns:a16="http://schemas.microsoft.com/office/drawing/2014/main" id="{72251A2C-3205-D245-9677-EA8A2A30AA33}"/>
              </a:ext>
            </a:extLst>
          </p:cNvPr>
          <p:cNvSpPr txBox="1"/>
          <p:nvPr/>
        </p:nvSpPr>
        <p:spPr>
          <a:xfrm>
            <a:off x="5959172" y="2034221"/>
            <a:ext cx="2633132" cy="280076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Although the project required an investment of some $25 million dollars above the cost of a replacement boiler/chiller system, the annual Return on Investment (ROI) equates to ~8%. Additionally, with the construction of this geothermal project, Ball State has been able to provide an estimated 2,300 direct and indirect jobs. The system will heat and cool 7.2 million square feet of space in 47 buildings and yield $2 million in annual savings by eliminating coal burning and operating more efficiently. This development benefits both the economy and the environment.</a:t>
            </a:r>
          </a:p>
        </p:txBody>
      </p:sp>
      <p:pic>
        <p:nvPicPr>
          <p:cNvPr id="22" name="Picture 21">
            <a:extLst>
              <a:ext uri="{FF2B5EF4-FFF2-40B4-BE49-F238E27FC236}">
                <a16:creationId xmlns:a16="http://schemas.microsoft.com/office/drawing/2014/main" id="{F4CDDFFB-2E12-EB4A-9416-9CE791BD110C}"/>
              </a:ext>
            </a:extLst>
          </p:cNvPr>
          <p:cNvPicPr>
            <a:picLocks noChangeAspect="1"/>
          </p:cNvPicPr>
          <p:nvPr/>
        </p:nvPicPr>
        <p:blipFill>
          <a:blip r:embed="rId4"/>
          <a:stretch>
            <a:fillRect/>
          </a:stretch>
        </p:blipFill>
        <p:spPr>
          <a:xfrm>
            <a:off x="475772" y="2150534"/>
            <a:ext cx="2209800" cy="3390900"/>
          </a:xfrm>
          <a:prstGeom prst="rect">
            <a:avLst/>
          </a:prstGeom>
        </p:spPr>
      </p:pic>
    </p:spTree>
    <p:extLst>
      <p:ext uri="{BB962C8B-B14F-4D97-AF65-F5344CB8AC3E}">
        <p14:creationId xmlns:p14="http://schemas.microsoft.com/office/powerpoint/2010/main" val="34843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2988745" y="590600"/>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Project Feasibility</a:t>
              </a:r>
            </a:p>
            <a:p>
              <a:pPr>
                <a:lnSpc>
                  <a:spcPct val="130000"/>
                </a:lnSpc>
              </a:pPr>
              <a:endParaRPr lang="en-US" sz="1600" dirty="0">
                <a:solidFill>
                  <a:srgbClr val="173647"/>
                </a:solidFill>
                <a:latin typeface="Arial"/>
                <a:cs typeface="Arial"/>
              </a:endParaRPr>
            </a:p>
            <a:p>
              <a:r>
                <a:rPr lang="en-US" sz="2000" dirty="0">
                  <a:solidFill>
                    <a:srgbClr val="173647"/>
                  </a:solidFill>
                  <a:latin typeface="Arial"/>
                  <a:cs typeface="Arial"/>
                </a:rPr>
                <a:t>                 </a:t>
              </a:r>
              <a:r>
                <a:rPr lang="en-US" sz="2000" dirty="0">
                  <a:solidFill>
                    <a:schemeClr val="accent1">
                      <a:lumMod val="50000"/>
                    </a:schemeClr>
                  </a:solidFill>
                  <a:latin typeface="Arial"/>
                  <a:cs typeface="Arial"/>
                </a:rPr>
                <a:t>A Big Lift      </a:t>
              </a:r>
            </a:p>
            <a:p>
              <a:pPr algn="l">
                <a:lnSpc>
                  <a:spcPct val="130000"/>
                </a:lnSpc>
              </a:pPr>
              <a:endParaRPr lang="en-US" sz="950" dirty="0">
                <a:solidFill>
                  <a:schemeClr val="tx1">
                    <a:lumMod val="50000"/>
                    <a:lumOff val="50000"/>
                  </a:schemeClr>
                </a:solidFill>
                <a:latin typeface="Arial"/>
                <a:cs typeface="Arial"/>
              </a:endParaRPr>
            </a:p>
            <a:p>
              <a:pPr algn="l">
                <a:lnSpc>
                  <a:spcPct val="130000"/>
                </a:lnSpc>
              </a:pPr>
              <a:endParaRPr lang="en-US" sz="1100" dirty="0">
                <a:solidFill>
                  <a:schemeClr val="tx1"/>
                </a:solidFill>
                <a:latin typeface="Arial" panose="020B0604020202020204" pitchFamily="34" charset="0"/>
                <a:cs typeface="Arial" panose="020B0604020202020204" pitchFamily="34" charset="0"/>
              </a:endParaRPr>
            </a:p>
            <a:p>
              <a:pPr algn="l"/>
              <a:r>
                <a:rPr lang="en-US" sz="1100" dirty="0">
                  <a:solidFill>
                    <a:schemeClr val="tx1"/>
                  </a:solidFill>
                  <a:latin typeface="Arial" panose="020B0604020202020204" pitchFamily="34" charset="0"/>
                  <a:cs typeface="Arial" panose="020B0604020202020204" pitchFamily="34" charset="0"/>
                </a:rPr>
                <a:t>Space, underground utilities, and funds can significantly influence feasibility. Ball State’s project serves some 7.2 million square feet of campus buildings, and required sizable acreage for the bore hole fields.  Such contiguous campus acreage might not always be available. The project also required 3600 boreholes and 10 miles of distribution pipes with 1000 miles of borehole pipes buried beneath the surface. Any project of this scale is feasible but requires a significant investment of resources. Nonetheless, the ROI can be substantial.</a:t>
              </a:r>
              <a:br>
                <a:rPr lang="en-US" dirty="0"/>
              </a:br>
              <a:endParaRPr lang="en-US" sz="1050" dirty="0">
                <a:solidFill>
                  <a:schemeClr val="tx1">
                    <a:lumMod val="75000"/>
                    <a:lumOff val="25000"/>
                  </a:schemeClr>
                </a:solidFill>
                <a:latin typeface="Arial"/>
                <a:cs typeface="Arial"/>
              </a:endParaRP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IMPACT</a:t>
              </a:r>
              <a:endParaRPr lang="en-US" sz="1400" dirty="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Project Timeline</a:t>
              </a:r>
            </a:p>
            <a:p>
              <a:pPr>
                <a:lnSpc>
                  <a:spcPct val="130000"/>
                </a:lnSpc>
              </a:pPr>
              <a:endParaRPr lang="en-US" sz="1700" b="1" dirty="0">
                <a:solidFill>
                  <a:srgbClr val="173647"/>
                </a:solidFill>
                <a:latin typeface="Arial"/>
                <a:cs typeface="Arial"/>
              </a:endParaRPr>
            </a:p>
            <a:p>
              <a:pPr>
                <a:lnSpc>
                  <a:spcPct val="90000"/>
                </a:lnSpc>
              </a:pPr>
              <a:r>
                <a:rPr lang="en-US" sz="2000" dirty="0">
                  <a:solidFill>
                    <a:srgbClr val="173647"/>
                  </a:solidFill>
                  <a:latin typeface="Arial"/>
                  <a:cs typeface="Arial"/>
                </a:rPr>
                <a:t>            5-10 years</a:t>
              </a:r>
            </a:p>
            <a:p>
              <a:pPr>
                <a:lnSpc>
                  <a:spcPct val="90000"/>
                </a:lnSpc>
              </a:pPr>
              <a:endParaRPr lang="en-US" sz="2000" b="1" dirty="0">
                <a:solidFill>
                  <a:srgbClr val="173647"/>
                </a:solidFill>
                <a:latin typeface="Arial"/>
                <a:cs typeface="Arial"/>
              </a:endParaRPr>
            </a:p>
            <a:p>
              <a:pPr algn="l"/>
              <a:endParaRPr lang="en-US" sz="800" dirty="0">
                <a:solidFill>
                  <a:schemeClr val="tx1">
                    <a:lumMod val="75000"/>
                    <a:lumOff val="25000"/>
                  </a:schemeClr>
                </a:solidFill>
                <a:latin typeface="Arial"/>
                <a:cs typeface="Arial"/>
              </a:endParaRPr>
            </a:p>
            <a:p>
              <a:pPr algn="l"/>
              <a:r>
                <a:rPr lang="en-US" sz="1100" dirty="0">
                  <a:solidFill>
                    <a:schemeClr val="tx1"/>
                  </a:solidFill>
                  <a:latin typeface="Arial" panose="020B0604020202020204" pitchFamily="34" charset="0"/>
                  <a:cs typeface="Arial" panose="020B0604020202020204" pitchFamily="34" charset="0"/>
                </a:rPr>
                <a:t>Designs are site specific, capital intensive, and require many steps before implementation. That explains why Ball State drilled the first bore hole in 2009 and the second energy station, the North Energy Station (labelled in the picture above), began flowing hot and cold water to buildings on campus in January 2015. </a:t>
              </a:r>
            </a:p>
            <a:p>
              <a:br>
                <a:rPr lang="en-US" sz="900" dirty="0"/>
              </a:br>
              <a:br>
                <a:rPr lang="en-US" sz="900" dirty="0"/>
              </a:br>
              <a:endParaRPr lang="en-US" sz="1100" dirty="0">
                <a:solidFill>
                  <a:schemeClr val="tx1">
                    <a:lumMod val="75000"/>
                    <a:lumOff val="25000"/>
                  </a:schemeClr>
                </a:solidFill>
                <a:latin typeface="Arial"/>
                <a:cs typeface="Arial"/>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1537392D-1637-AE4F-850F-E4A6F63D7356}"/>
              </a:ext>
            </a:extLst>
          </p:cNvPr>
          <p:cNvPicPr>
            <a:picLocks noChangeAspect="1"/>
          </p:cNvPicPr>
          <p:nvPr/>
        </p:nvPicPr>
        <p:blipFill>
          <a:blip r:embed="rId2"/>
          <a:stretch>
            <a:fillRect/>
          </a:stretch>
        </p:blipFill>
        <p:spPr>
          <a:xfrm>
            <a:off x="492450" y="1900258"/>
            <a:ext cx="2209800" cy="3390900"/>
          </a:xfrm>
          <a:prstGeom prst="rect">
            <a:avLst/>
          </a:prstGeom>
        </p:spPr>
      </p:pic>
      <p:pic>
        <p:nvPicPr>
          <p:cNvPr id="28" name="Picture 27">
            <a:extLst>
              <a:ext uri="{FF2B5EF4-FFF2-40B4-BE49-F238E27FC236}">
                <a16:creationId xmlns:a16="http://schemas.microsoft.com/office/drawing/2014/main" id="{6DDE9C0F-FE56-EA42-B86B-196E2846AD17}"/>
              </a:ext>
            </a:extLst>
          </p:cNvPr>
          <p:cNvPicPr>
            <a:picLocks noChangeAspect="1"/>
          </p:cNvPicPr>
          <p:nvPr/>
        </p:nvPicPr>
        <p:blipFill>
          <a:blip r:embed="rId3"/>
          <a:stretch>
            <a:fillRect/>
          </a:stretch>
        </p:blipFill>
        <p:spPr>
          <a:xfrm>
            <a:off x="3193595" y="1248699"/>
            <a:ext cx="1169152" cy="651559"/>
          </a:xfrm>
          <a:prstGeom prst="rect">
            <a:avLst/>
          </a:prstGeom>
        </p:spPr>
      </p:pic>
      <p:pic>
        <p:nvPicPr>
          <p:cNvPr id="29" name="Picture 28">
            <a:extLst>
              <a:ext uri="{FF2B5EF4-FFF2-40B4-BE49-F238E27FC236}">
                <a16:creationId xmlns:a16="http://schemas.microsoft.com/office/drawing/2014/main" id="{B9F9217C-0658-6847-97BD-59DCB1B82F22}"/>
              </a:ext>
            </a:extLst>
          </p:cNvPr>
          <p:cNvPicPr>
            <a:picLocks noChangeAspect="1"/>
          </p:cNvPicPr>
          <p:nvPr/>
        </p:nvPicPr>
        <p:blipFill>
          <a:blip r:embed="rId4"/>
          <a:stretch>
            <a:fillRect/>
          </a:stretch>
        </p:blipFill>
        <p:spPr>
          <a:xfrm>
            <a:off x="6083632" y="1208764"/>
            <a:ext cx="820088" cy="723607"/>
          </a:xfrm>
          <a:prstGeom prst="rect">
            <a:avLst/>
          </a:prstGeom>
        </p:spPr>
      </p:pic>
    </p:spTree>
    <p:extLst>
      <p:ext uri="{BB962C8B-B14F-4D97-AF65-F5344CB8AC3E}">
        <p14:creationId xmlns:p14="http://schemas.microsoft.com/office/powerpoint/2010/main" val="351282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2988745" y="590600"/>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43201" y="631567"/>
              <a:ext cx="2645832" cy="540352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Project Maintenance</a:t>
              </a:r>
            </a:p>
            <a:p>
              <a:pPr>
                <a:lnSpc>
                  <a:spcPct val="130000"/>
                </a:lnSpc>
              </a:pPr>
              <a:endParaRPr lang="en-US" sz="1600" dirty="0">
                <a:solidFill>
                  <a:srgbClr val="173647"/>
                </a:solidFill>
                <a:latin typeface="Arial"/>
                <a:cs typeface="Arial"/>
              </a:endParaRPr>
            </a:p>
            <a:p>
              <a:pPr algn="l">
                <a:lnSpc>
                  <a:spcPct val="130000"/>
                </a:lnSpc>
              </a:pPr>
              <a:r>
                <a:rPr lang="en-US" sz="950" dirty="0">
                  <a:solidFill>
                    <a:schemeClr val="tx1">
                      <a:lumMod val="50000"/>
                      <a:lumOff val="50000"/>
                    </a:schemeClr>
                  </a:solidFill>
                  <a:latin typeface="Arial"/>
                  <a:cs typeface="Arial"/>
                </a:rPr>
                <a:t>			</a:t>
              </a:r>
              <a:r>
                <a:rPr lang="en-US" sz="2000" dirty="0">
                  <a:solidFill>
                    <a:schemeClr val="accent1">
                      <a:lumMod val="50000"/>
                    </a:schemeClr>
                  </a:solidFill>
                  <a:latin typeface="Arial"/>
                  <a:cs typeface="Arial"/>
                </a:rPr>
                <a:t>Moderate</a:t>
              </a:r>
              <a:r>
                <a:rPr lang="en-US" sz="2000" dirty="0">
                  <a:solidFill>
                    <a:schemeClr val="tx1"/>
                  </a:solidFill>
                  <a:latin typeface="Arial"/>
                  <a:cs typeface="Arial"/>
                </a:rPr>
                <a:t> </a:t>
              </a:r>
            </a:p>
            <a:p>
              <a:pPr algn="l">
                <a:lnSpc>
                  <a:spcPct val="130000"/>
                </a:lnSpc>
              </a:pPr>
              <a:endParaRPr lang="en-US" sz="1100" dirty="0">
                <a:solidFill>
                  <a:schemeClr val="tx1">
                    <a:lumMod val="75000"/>
                    <a:lumOff val="25000"/>
                  </a:schemeClr>
                </a:solidFill>
                <a:latin typeface="Arial"/>
                <a:cs typeface="Arial"/>
              </a:endParaRPr>
            </a:p>
            <a:p>
              <a:pPr algn="l"/>
              <a:endParaRPr lang="en-US" sz="1100" dirty="0">
                <a:solidFill>
                  <a:schemeClr val="tx1"/>
                </a:solidFill>
                <a:latin typeface="Arial" panose="020B0604020202020204" pitchFamily="34" charset="0"/>
                <a:cs typeface="Arial" panose="020B0604020202020204" pitchFamily="34" charset="0"/>
              </a:endParaRPr>
            </a:p>
            <a:p>
              <a:pPr algn="l"/>
              <a:r>
                <a:rPr lang="en-US" sz="1100" dirty="0">
                  <a:solidFill>
                    <a:schemeClr val="tx1"/>
                  </a:solidFill>
                  <a:latin typeface="Arial" panose="020B0604020202020204" pitchFamily="34" charset="0"/>
                  <a:cs typeface="Arial" panose="020B0604020202020204" pitchFamily="34" charset="0"/>
                </a:rPr>
                <a:t>Few moving parts once installed. However, the boreholes, energy stations, building interfaces, and hot and cold district loops require maintenance that might be influenced by a number of conditions and events. Routine monitoring of system performance using a dashboard monitor (see image) enables the operational staff to flag any real-time operational anomalies and track consistency of impact. The duality of the system enables switching out of pumps and motors if/when maintenance or replacement is required.</a:t>
              </a:r>
            </a:p>
            <a:p>
              <a:r>
                <a:rPr lang="en-US" dirty="0"/>
                <a:t> </a:t>
              </a:r>
              <a:endParaRPr lang="en-US" sz="1100" dirty="0"/>
            </a:p>
            <a:p>
              <a:br>
                <a:rPr lang="en-US" sz="1100" dirty="0"/>
              </a:br>
              <a:endParaRPr lang="en-US" sz="1050" dirty="0">
                <a:solidFill>
                  <a:schemeClr val="tx1">
                    <a:lumMod val="75000"/>
                    <a:lumOff val="25000"/>
                  </a:schemeClr>
                </a:solidFill>
                <a:latin typeface="Arial"/>
                <a:cs typeface="Arial"/>
              </a:endParaRP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IMPACT</a:t>
              </a:r>
              <a:endParaRPr lang="en-US" sz="1400" dirty="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78299"/>
            <a:ext cx="2645832" cy="5682800"/>
            <a:chOff x="2755901" y="578299"/>
            <a:chExt cx="2645832" cy="5682800"/>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578299"/>
              <a:ext cx="2645832" cy="56828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Publicity Impact</a:t>
              </a:r>
            </a:p>
            <a:p>
              <a:pPr>
                <a:lnSpc>
                  <a:spcPct val="130000"/>
                </a:lnSpc>
              </a:pPr>
              <a:endParaRPr lang="en-US" sz="1700" b="1" dirty="0">
                <a:solidFill>
                  <a:srgbClr val="173647"/>
                </a:solidFill>
                <a:latin typeface="Arial"/>
                <a:cs typeface="Arial"/>
              </a:endParaRPr>
            </a:p>
            <a:p>
              <a:pPr>
                <a:lnSpc>
                  <a:spcPct val="90000"/>
                </a:lnSpc>
              </a:pPr>
              <a:r>
                <a:rPr lang="en-US" sz="2000" dirty="0">
                  <a:solidFill>
                    <a:srgbClr val="173647"/>
                  </a:solidFill>
                  <a:latin typeface="Arial"/>
                  <a:cs typeface="Arial"/>
                </a:rPr>
                <a:t>                 	That’s 		           really cool </a:t>
              </a:r>
              <a:endParaRPr lang="en-US" sz="1200" dirty="0">
                <a:solidFill>
                  <a:srgbClr val="173647"/>
                </a:solidFill>
                <a:latin typeface="Arial"/>
                <a:cs typeface="Arial"/>
              </a:endParaRPr>
            </a:p>
            <a:p>
              <a:pPr algn="l"/>
              <a:endParaRPr lang="en-US" sz="900" dirty="0">
                <a:solidFill>
                  <a:schemeClr val="tx1"/>
                </a:solidFill>
                <a:latin typeface="Arial" panose="020B0604020202020204" pitchFamily="34" charset="0"/>
                <a:cs typeface="Arial" panose="020B0604020202020204" pitchFamily="34" charset="0"/>
              </a:endParaRPr>
            </a:p>
            <a:p>
              <a:pPr algn="l"/>
              <a:endParaRPr lang="en-US" sz="900" dirty="0">
                <a:solidFill>
                  <a:schemeClr val="tx1"/>
                </a:solidFill>
                <a:latin typeface="Arial" panose="020B0604020202020204" pitchFamily="34" charset="0"/>
                <a:cs typeface="Arial" panose="020B0604020202020204" pitchFamily="34" charset="0"/>
              </a:endParaRPr>
            </a:p>
            <a:p>
              <a:pPr algn="l"/>
              <a:r>
                <a:rPr lang="en-US" sz="900" dirty="0">
                  <a:solidFill>
                    <a:schemeClr val="tx1"/>
                  </a:solidFill>
                  <a:latin typeface="Arial" panose="020B0604020202020204" pitchFamily="34" charset="0"/>
                  <a:cs typeface="Arial" panose="020B0604020202020204" pitchFamily="34" charset="0"/>
                </a:rPr>
                <a:t>Ball State has received a number of awards and recognitions for their sustainability efforts, 13 to be exact. After all, not only is the data impressive, with a 40% reduction in energy use, and a 777% increase in efficiency noted, but Ball State has made the details of this technical project accessible and comprehensible to those interested. Two awards in particular can explain their high rating of 4 stars on the publicity scale: 2012 AASHE STARS Program Gold Rating and the 2012 Excellence in Integration Award. The former places Ball State among the highest-rated institutions tracked by the Association for the Advancement</a:t>
              </a:r>
            </a:p>
            <a:p>
              <a:pPr algn="l"/>
              <a:r>
                <a:rPr lang="en-US" sz="900" dirty="0">
                  <a:solidFill>
                    <a:schemeClr val="tx1"/>
                  </a:solidFill>
                  <a:latin typeface="Arial" panose="020B0604020202020204" pitchFamily="34" charset="0"/>
                  <a:cs typeface="Arial" panose="020B0604020202020204" pitchFamily="34" charset="0"/>
                </a:rPr>
                <a:t>of Sustainability in Higher Education (AASHE) at that time. The latter, bestowed by the International Sustainable Campus Network (ISCN), named Ball State its first recipient of this award; the award recognizes single projects or broad initiatives that have successfully integrated sustainability into the culture, community, and/or operations of a campus. Projects like these could reach a broader audience outside sustainability professionals in higher education, though, so Ball State hosted two geothermal conferences (</a:t>
              </a:r>
              <a:r>
                <a:rPr lang="en-US" sz="900" dirty="0">
                  <a:solidFill>
                    <a:schemeClr val="tx1"/>
                  </a:solidFill>
                  <a:latin typeface="Arial" panose="020B0604020202020204" pitchFamily="34" charset="0"/>
                  <a:cs typeface="Arial" panose="020B0604020202020204" pitchFamily="34" charset="0"/>
                  <a:hlinkClick r:id="rId2"/>
                </a:rPr>
                <a:t>GEOCON I</a:t>
              </a:r>
              <a:r>
                <a:rPr lang="en-US" sz="900" dirty="0">
                  <a:solidFill>
                    <a:schemeClr val="tx1"/>
                  </a:solidFill>
                  <a:latin typeface="Arial" panose="020B0604020202020204" pitchFamily="34" charset="0"/>
                  <a:cs typeface="Arial" panose="020B0604020202020204" pitchFamily="34" charset="0"/>
                </a:rPr>
                <a:t> and </a:t>
              </a:r>
              <a:r>
                <a:rPr lang="en-US" sz="900" dirty="0">
                  <a:solidFill>
                    <a:schemeClr val="tx1"/>
                  </a:solidFill>
                  <a:latin typeface="Arial" panose="020B0604020202020204" pitchFamily="34" charset="0"/>
                  <a:cs typeface="Arial" panose="020B0604020202020204" pitchFamily="34" charset="0"/>
                  <a:hlinkClick r:id="rId3"/>
                </a:rPr>
                <a:t>II</a:t>
              </a:r>
              <a:r>
                <a:rPr lang="en-US" sz="900" dirty="0">
                  <a:solidFill>
                    <a:schemeClr val="tx1"/>
                  </a:solidFill>
                  <a:latin typeface="Arial" panose="020B0604020202020204" pitchFamily="34" charset="0"/>
                  <a:cs typeface="Arial" panose="020B0604020202020204" pitchFamily="34" charset="0"/>
                </a:rPr>
                <a:t>) to share the story and impact of this project. Additionally, they continue to offer site tours and responses to line inquiries.</a:t>
              </a:r>
            </a:p>
            <a:p>
              <a:br>
                <a:rPr lang="en-US" sz="900" dirty="0"/>
              </a:br>
              <a:endParaRPr lang="en-US" sz="900" dirty="0">
                <a:solidFill>
                  <a:schemeClr val="tx1">
                    <a:lumMod val="75000"/>
                    <a:lumOff val="25000"/>
                  </a:schemeClr>
                </a:solidFill>
                <a:latin typeface="Arial"/>
                <a:cs typeface="Arial"/>
              </a:endParaRPr>
            </a:p>
            <a:p>
              <a:pPr algn="l">
                <a:lnSpc>
                  <a:spcPct val="130000"/>
                </a:lnSpc>
              </a:pPr>
              <a:endParaRPr lang="en-US" sz="1100" dirty="0">
                <a:solidFill>
                  <a:schemeClr val="tx1">
                    <a:lumMod val="75000"/>
                    <a:lumOff val="25000"/>
                  </a:schemeClr>
                </a:solidFill>
                <a:latin typeface="Arial"/>
                <a:cs typeface="Arial"/>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8" name="Picture 27">
            <a:extLst>
              <a:ext uri="{FF2B5EF4-FFF2-40B4-BE49-F238E27FC236}">
                <a16:creationId xmlns:a16="http://schemas.microsoft.com/office/drawing/2014/main" id="{3405621D-574F-5541-A091-648144EDC08C}"/>
              </a:ext>
            </a:extLst>
          </p:cNvPr>
          <p:cNvPicPr>
            <a:picLocks noChangeAspect="1"/>
          </p:cNvPicPr>
          <p:nvPr/>
        </p:nvPicPr>
        <p:blipFill>
          <a:blip r:embed="rId4"/>
          <a:stretch>
            <a:fillRect/>
          </a:stretch>
        </p:blipFill>
        <p:spPr>
          <a:xfrm>
            <a:off x="6102499" y="1222613"/>
            <a:ext cx="1166889" cy="474244"/>
          </a:xfrm>
          <a:prstGeom prst="rect">
            <a:avLst/>
          </a:prstGeom>
        </p:spPr>
      </p:pic>
      <p:pic>
        <p:nvPicPr>
          <p:cNvPr id="2" name="Picture 1">
            <a:extLst>
              <a:ext uri="{FF2B5EF4-FFF2-40B4-BE49-F238E27FC236}">
                <a16:creationId xmlns:a16="http://schemas.microsoft.com/office/drawing/2014/main" id="{91C2D159-0D5D-5344-A037-3CC7C87C914F}"/>
              </a:ext>
            </a:extLst>
          </p:cNvPr>
          <p:cNvPicPr>
            <a:picLocks noChangeAspect="1"/>
          </p:cNvPicPr>
          <p:nvPr/>
        </p:nvPicPr>
        <p:blipFill>
          <a:blip r:embed="rId5"/>
          <a:stretch>
            <a:fillRect/>
          </a:stretch>
        </p:blipFill>
        <p:spPr>
          <a:xfrm>
            <a:off x="3064175" y="1131224"/>
            <a:ext cx="1270238" cy="771552"/>
          </a:xfrm>
          <a:prstGeom prst="rect">
            <a:avLst/>
          </a:prstGeom>
        </p:spPr>
      </p:pic>
      <p:pic>
        <p:nvPicPr>
          <p:cNvPr id="5122" name="Picture 2">
            <a:extLst>
              <a:ext uri="{FF2B5EF4-FFF2-40B4-BE49-F238E27FC236}">
                <a16:creationId xmlns:a16="http://schemas.microsoft.com/office/drawing/2014/main" id="{53BF152C-4A40-7642-AE28-2852870001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5" y="4941651"/>
            <a:ext cx="3038537" cy="19163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B9B481-A96F-B247-917B-20C0F20185A9}"/>
              </a:ext>
            </a:extLst>
          </p:cNvPr>
          <p:cNvSpPr txBox="1"/>
          <p:nvPr/>
        </p:nvSpPr>
        <p:spPr>
          <a:xfrm>
            <a:off x="2988745" y="6271459"/>
            <a:ext cx="2122892"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Ball State’s Dashboard Monitor </a:t>
            </a:r>
          </a:p>
        </p:txBody>
      </p:sp>
      <p:pic>
        <p:nvPicPr>
          <p:cNvPr id="27" name="Picture 26">
            <a:extLst>
              <a:ext uri="{FF2B5EF4-FFF2-40B4-BE49-F238E27FC236}">
                <a16:creationId xmlns:a16="http://schemas.microsoft.com/office/drawing/2014/main" id="{D7A49DA5-0158-7F40-B323-395B6050D22B}"/>
              </a:ext>
            </a:extLst>
          </p:cNvPr>
          <p:cNvPicPr>
            <a:picLocks noChangeAspect="1"/>
          </p:cNvPicPr>
          <p:nvPr/>
        </p:nvPicPr>
        <p:blipFill>
          <a:blip r:embed="rId7"/>
          <a:stretch>
            <a:fillRect/>
          </a:stretch>
        </p:blipFill>
        <p:spPr>
          <a:xfrm>
            <a:off x="251316" y="1316566"/>
            <a:ext cx="2209800" cy="3390900"/>
          </a:xfrm>
          <a:prstGeom prst="rect">
            <a:avLst/>
          </a:prstGeom>
        </p:spPr>
      </p:pic>
    </p:spTree>
    <p:extLst>
      <p:ext uri="{BB962C8B-B14F-4D97-AF65-F5344CB8AC3E}">
        <p14:creationId xmlns:p14="http://schemas.microsoft.com/office/powerpoint/2010/main" val="3350184516"/>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6C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29664</TotalTime>
  <Words>1375</Words>
  <Application>Microsoft Macintosh PowerPoint</Application>
  <PresentationFormat>On-screen Show (4:3)</PresentationFormat>
  <Paragraphs>101</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Ground Source Heating and Cooling at Ball State University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Arizona’s  Utility Renewable Energy Agreement</dc:title>
  <dc:creator>Zac Brooks</dc:creator>
  <cp:lastModifiedBy>Admin</cp:lastModifiedBy>
  <cp:revision>31</cp:revision>
  <dcterms:created xsi:type="dcterms:W3CDTF">2020-09-19T01:30:42Z</dcterms:created>
  <dcterms:modified xsi:type="dcterms:W3CDTF">2023-06-20T13:48:41Z</dcterms:modified>
</cp:coreProperties>
</file>