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59" r:id="rId4"/>
    <p:sldId id="262" r:id="rId5"/>
    <p:sldId id="266" r:id="rId6"/>
    <p:sldId id="267" r:id="rId7"/>
    <p:sldId id="268"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786"/>
    <a:srgbClr val="C2E7FA"/>
    <a:srgbClr val="17364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206"/>
    <p:restoredTop sz="94643"/>
  </p:normalViewPr>
  <p:slideViewPr>
    <p:cSldViewPr snapToGrid="0" snapToObjects="1">
      <p:cViewPr varScale="1">
        <p:scale>
          <a:sx n="105" d="100"/>
          <a:sy n="105" d="100"/>
        </p:scale>
        <p:origin x="1408"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40123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62342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341418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6336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8A0367-ED3A-414F-9CC7-8EFA43C2D1EC}" type="datetimeFigureOut">
              <a:rPr lang="en-US" smtClean="0"/>
              <a:t>6/12/23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97999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19108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8A0367-ED3A-414F-9CC7-8EFA43C2D1EC}" type="datetimeFigureOut">
              <a:rPr lang="en-US" smtClean="0"/>
              <a:t>6/12/23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809798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8A0367-ED3A-414F-9CC7-8EFA43C2D1EC}" type="datetimeFigureOut">
              <a:rPr lang="en-US" smtClean="0"/>
              <a:t>6/12/23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814746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8A0367-ED3A-414F-9CC7-8EFA43C2D1EC}" type="datetimeFigureOut">
              <a:rPr lang="en-US" smtClean="0"/>
              <a:t>6/12/23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3483392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239093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8A0367-ED3A-414F-9CC7-8EFA43C2D1EC}" type="datetimeFigureOut">
              <a:rPr lang="en-US" smtClean="0"/>
              <a:t>6/12/23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3242E4-CB80-1845-9A2C-961FB1AA826B}" type="slidenum">
              <a:rPr lang="en-US" smtClean="0"/>
              <a:t>‹#›</a:t>
            </a:fld>
            <a:endParaRPr lang="en-US"/>
          </a:p>
        </p:txBody>
      </p:sp>
    </p:spTree>
    <p:extLst>
      <p:ext uri="{BB962C8B-B14F-4D97-AF65-F5344CB8AC3E}">
        <p14:creationId xmlns:p14="http://schemas.microsoft.com/office/powerpoint/2010/main" val="984632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8A0367-ED3A-414F-9CC7-8EFA43C2D1EC}" type="datetimeFigureOut">
              <a:rPr lang="en-US" smtClean="0"/>
              <a:t>6/12/23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242E4-CB80-1845-9A2C-961FB1AA826B}" type="slidenum">
              <a:rPr lang="en-US" smtClean="0"/>
              <a:t>‹#›</a:t>
            </a:fld>
            <a:endParaRPr lang="en-US"/>
          </a:p>
        </p:txBody>
      </p:sp>
    </p:spTree>
    <p:extLst>
      <p:ext uri="{BB962C8B-B14F-4D97-AF65-F5344CB8AC3E}">
        <p14:creationId xmlns:p14="http://schemas.microsoft.com/office/powerpoint/2010/main" val="717631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hyperlink" Target="https://secondnature.org/solutions-center/" TargetMode="External"/><Relationship Id="rId7" Type="http://schemas.openxmlformats.org/officeDocument/2006/relationships/image" Target="../media/image2.png"/><Relationship Id="rId2" Type="http://schemas.openxmlformats.org/officeDocument/2006/relationships/hyperlink" Target="https://creativecommons.org/licenses/by-sa/4.0/" TargetMode="Externa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hyperlink" Target="https://creativecommons.org/use-remix/attribution/" TargetMode="External"/><Relationship Id="rId4" Type="http://schemas.openxmlformats.org/officeDocument/2006/relationships/hyperlink" Target="https://www.cohoclimat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emf"/><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png"/><Relationship Id="rId4" Type="http://schemas.openxmlformats.org/officeDocument/2006/relationships/image" Target="../media/image6.emf"/><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emf"/><Relationship Id="rId7" Type="http://schemas.openxmlformats.org/officeDocument/2006/relationships/image" Target="../media/image8.jpe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emf"/><Relationship Id="rId10" Type="http://schemas.openxmlformats.org/officeDocument/2006/relationships/image" Target="../media/image12.png"/><Relationship Id="rId4" Type="http://schemas.openxmlformats.org/officeDocument/2006/relationships/image" Target="../media/image5.emf"/><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7" Type="http://schemas.openxmlformats.org/officeDocument/2006/relationships/image" Target="../media/image14.png"/><Relationship Id="rId2" Type="http://schemas.openxmlformats.org/officeDocument/2006/relationships/image" Target="../media/image19.jpeg"/><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image" Target="../media/image18.jp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B155533-2B77-4018-A172-10E7606C5B56}"/>
              </a:ext>
            </a:extLst>
          </p:cNvPr>
          <p:cNvSpPr/>
          <p:nvPr/>
        </p:nvSpPr>
        <p:spPr>
          <a:xfrm>
            <a:off x="1064221" y="1228680"/>
            <a:ext cx="7015558" cy="4184336"/>
          </a:xfrm>
          <a:prstGeom prst="rect">
            <a:avLst/>
          </a:prstGeom>
          <a:solidFill>
            <a:schemeClr val="bg1">
              <a:lumMod val="95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1333866" y="1305938"/>
            <a:ext cx="6476268" cy="4010070"/>
          </a:xfrm>
          <a:prstGeom prst="rect">
            <a:avLst/>
          </a:prstGeom>
        </p:spPr>
        <p:txBody>
          <a:bodyPr vert="horz" lIns="91440" tIns="45720" rIns="91440" bIns="45720" rtlCol="0" anchor="t">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lnSpc>
                <a:spcPct val="140000"/>
              </a:lnSpc>
            </a:pPr>
            <a:r>
              <a:rPr lang="en-US" sz="1200" b="1" dirty="0">
                <a:solidFill>
                  <a:schemeClr val="tx1">
                    <a:lumMod val="65000"/>
                    <a:lumOff val="35000"/>
                  </a:schemeClr>
                </a:solidFill>
                <a:latin typeface="Arial"/>
                <a:cs typeface="Arial"/>
              </a:rPr>
              <a:t>Solution Center Project Snapshot</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These Slides Are Intended for Reuse</a:t>
            </a:r>
          </a:p>
          <a:p>
            <a:pPr algn="l">
              <a:lnSpc>
                <a:spcPct val="140000"/>
              </a:lnSpc>
            </a:pPr>
            <a:r>
              <a:rPr lang="en-US" sz="900" dirty="0">
                <a:solidFill>
                  <a:schemeClr val="tx1">
                    <a:lumMod val="65000"/>
                    <a:lumOff val="35000"/>
                  </a:schemeClr>
                </a:solidFill>
                <a:latin typeface="Arial"/>
                <a:cs typeface="Arial"/>
              </a:rPr>
              <a:t>These slides are copyrighted using a Creative Commons license to allow and encourage campus stakeholders to use them (with attribution as described below) to advance their own renewable energy efforts. There are one- and five-page versions of the Project Snapshot in order to ease integration of this content into other campus slide decks as needed.</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Copyright © 2020</a:t>
            </a:r>
            <a:r>
              <a:rPr lang="en-US" sz="900" b="1" dirty="0">
                <a:solidFill>
                  <a:schemeClr val="tx1">
                    <a:lumMod val="65000"/>
                    <a:lumOff val="35000"/>
                  </a:schemeClr>
                </a:solidFill>
                <a:latin typeface="Arial"/>
                <a:cs typeface="Arial"/>
              </a:rPr>
              <a:t>		      </a:t>
            </a:r>
            <a:r>
              <a:rPr lang="en-US" sz="900" dirty="0">
                <a:solidFill>
                  <a:schemeClr val="tx1">
                    <a:lumMod val="65000"/>
                    <a:lumOff val="35000"/>
                  </a:schemeClr>
                </a:solidFill>
                <a:latin typeface="Arial"/>
                <a:cs typeface="Arial"/>
                <a:hlinkClick r:id="rId2"/>
              </a:rPr>
              <a:t>https://creativecommons.org/licenses/by-sa/4.0/</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This work is licensed under a Creative Commons Attribution-</a:t>
            </a:r>
            <a:r>
              <a:rPr lang="en-US" sz="900" dirty="0" err="1">
                <a:solidFill>
                  <a:schemeClr val="tx1">
                    <a:lumMod val="65000"/>
                    <a:lumOff val="35000"/>
                  </a:schemeClr>
                </a:solidFill>
                <a:latin typeface="Arial"/>
                <a:cs typeface="Arial"/>
              </a:rPr>
              <a:t>ShareAlike</a:t>
            </a:r>
            <a:r>
              <a:rPr lang="en-US" sz="900" dirty="0">
                <a:solidFill>
                  <a:schemeClr val="tx1">
                    <a:lumMod val="65000"/>
                    <a:lumOff val="35000"/>
                  </a:schemeClr>
                </a:solidFill>
                <a:latin typeface="Arial"/>
                <a:cs typeface="Arial"/>
              </a:rPr>
              <a:t> 4.0 International License by:</a:t>
            </a:r>
          </a:p>
          <a:p>
            <a:pPr algn="l">
              <a:lnSpc>
                <a:spcPct val="140000"/>
              </a:lnSpc>
            </a:pPr>
            <a:r>
              <a:rPr lang="en-US" sz="900" dirty="0">
                <a:solidFill>
                  <a:schemeClr val="tx1">
                    <a:lumMod val="65000"/>
                    <a:lumOff val="35000"/>
                  </a:schemeClr>
                </a:solidFill>
                <a:latin typeface="Arial"/>
                <a:cs typeface="Arial"/>
              </a:rPr>
              <a:t>Second Nature Inc.                                  </a:t>
            </a:r>
            <a:r>
              <a:rPr lang="en-US" sz="900" dirty="0">
                <a:solidFill>
                  <a:schemeClr val="tx1">
                    <a:lumMod val="65000"/>
                    <a:lumOff val="35000"/>
                  </a:schemeClr>
                </a:solidFill>
                <a:latin typeface="Arial"/>
                <a:cs typeface="Arial"/>
                <a:hlinkClick r:id="rId3"/>
              </a:rPr>
              <a:t>https://secondnature.org/solutions-center/</a:t>
            </a:r>
            <a:endParaRPr lang="en-US" sz="900" dirty="0">
              <a:solidFill>
                <a:schemeClr val="tx1">
                  <a:lumMod val="65000"/>
                  <a:lumOff val="35000"/>
                </a:schemeClr>
              </a:solidFill>
              <a:latin typeface="Arial"/>
              <a:cs typeface="Arial"/>
            </a:endParaRPr>
          </a:p>
          <a:p>
            <a:pPr algn="l">
              <a:lnSpc>
                <a:spcPct val="140000"/>
              </a:lnSpc>
            </a:pPr>
            <a:r>
              <a:rPr lang="en-US" sz="900" dirty="0">
                <a:solidFill>
                  <a:schemeClr val="tx1">
                    <a:lumMod val="65000"/>
                    <a:lumOff val="35000"/>
                  </a:schemeClr>
                </a:solidFill>
                <a:latin typeface="Arial"/>
                <a:cs typeface="Arial"/>
              </a:rPr>
              <a:t>Coho Climate Advisors, LLC	       </a:t>
            </a:r>
            <a:r>
              <a:rPr lang="en-US" sz="900" dirty="0">
                <a:solidFill>
                  <a:schemeClr val="tx1">
                    <a:lumMod val="65000"/>
                    <a:lumOff val="35000"/>
                  </a:schemeClr>
                </a:solidFill>
                <a:latin typeface="Arial"/>
                <a:cs typeface="Arial"/>
                <a:hlinkClick r:id="rId4"/>
              </a:rPr>
              <a:t>https://www.cohoclimate.com/</a:t>
            </a:r>
            <a:endParaRPr lang="en-US" sz="900" dirty="0">
              <a:solidFill>
                <a:schemeClr val="tx1">
                  <a:lumMod val="65000"/>
                  <a:lumOff val="35000"/>
                </a:schemeClr>
              </a:solidFill>
              <a:latin typeface="Arial"/>
              <a:cs typeface="Arial"/>
            </a:endParaRP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License Overview</a:t>
            </a:r>
          </a:p>
          <a:p>
            <a:pPr algn="l">
              <a:lnSpc>
                <a:spcPct val="140000"/>
              </a:lnSpc>
            </a:pPr>
            <a:r>
              <a:rPr lang="en-US" sz="900" b="1" dirty="0">
                <a:solidFill>
                  <a:schemeClr val="tx1">
                    <a:lumMod val="65000"/>
                    <a:lumOff val="35000"/>
                  </a:schemeClr>
                </a:solidFill>
                <a:latin typeface="Arial"/>
                <a:cs typeface="Arial"/>
              </a:rPr>
              <a:t>Share</a:t>
            </a:r>
            <a:r>
              <a:rPr lang="en-US" sz="900" dirty="0">
                <a:solidFill>
                  <a:schemeClr val="tx1">
                    <a:lumMod val="65000"/>
                    <a:lumOff val="35000"/>
                  </a:schemeClr>
                </a:solidFill>
                <a:latin typeface="Arial"/>
                <a:cs typeface="Arial"/>
              </a:rPr>
              <a:t> — copy and redistribute the material in any medium or format</a:t>
            </a:r>
          </a:p>
          <a:p>
            <a:pPr algn="l">
              <a:lnSpc>
                <a:spcPct val="140000"/>
              </a:lnSpc>
            </a:pPr>
            <a:r>
              <a:rPr lang="en-US" sz="900" b="1" dirty="0">
                <a:solidFill>
                  <a:schemeClr val="tx1">
                    <a:lumMod val="65000"/>
                    <a:lumOff val="35000"/>
                  </a:schemeClr>
                </a:solidFill>
                <a:latin typeface="Arial"/>
                <a:cs typeface="Arial"/>
              </a:rPr>
              <a:t>Adapt</a:t>
            </a:r>
            <a:r>
              <a:rPr lang="en-US" sz="900" dirty="0">
                <a:solidFill>
                  <a:schemeClr val="tx1">
                    <a:lumMod val="65000"/>
                    <a:lumOff val="35000"/>
                  </a:schemeClr>
                </a:solidFill>
                <a:latin typeface="Arial"/>
                <a:cs typeface="Arial"/>
              </a:rPr>
              <a:t> — remix, transform, and build upon the material for any purpose, even commercially.</a:t>
            </a:r>
          </a:p>
          <a:p>
            <a:pPr algn="l">
              <a:lnSpc>
                <a:spcPct val="140000"/>
              </a:lnSpc>
            </a:pPr>
            <a:r>
              <a:rPr lang="en-US" sz="900" dirty="0">
                <a:solidFill>
                  <a:schemeClr val="tx1">
                    <a:lumMod val="65000"/>
                    <a:lumOff val="35000"/>
                  </a:schemeClr>
                </a:solidFill>
                <a:latin typeface="Arial"/>
                <a:cs typeface="Arial"/>
              </a:rPr>
              <a:t>You must give appropriate credit. Adaptations must also use the same license.</a:t>
            </a:r>
          </a:p>
          <a:p>
            <a:pPr algn="l">
              <a:lnSpc>
                <a:spcPct val="140000"/>
              </a:lnSpc>
            </a:pPr>
            <a:endParaRPr lang="en-US" sz="600" b="1" dirty="0">
              <a:solidFill>
                <a:schemeClr val="tx1">
                  <a:lumMod val="65000"/>
                  <a:lumOff val="35000"/>
                </a:schemeClr>
              </a:solidFill>
              <a:latin typeface="Arial"/>
              <a:cs typeface="Arial"/>
            </a:endParaRPr>
          </a:p>
          <a:p>
            <a:pPr algn="l">
              <a:lnSpc>
                <a:spcPct val="140000"/>
              </a:lnSpc>
            </a:pPr>
            <a:r>
              <a:rPr lang="en-US" sz="1100" b="1" dirty="0">
                <a:solidFill>
                  <a:schemeClr val="tx1">
                    <a:lumMod val="65000"/>
                    <a:lumOff val="35000"/>
                  </a:schemeClr>
                </a:solidFill>
                <a:latin typeface="Arial"/>
                <a:cs typeface="Arial"/>
              </a:rPr>
              <a:t>Attribution Example</a:t>
            </a:r>
          </a:p>
          <a:p>
            <a:pPr algn="l">
              <a:lnSpc>
                <a:spcPct val="140000"/>
              </a:lnSpc>
            </a:pPr>
            <a:r>
              <a:rPr lang="en-US" sz="900" dirty="0">
                <a:solidFill>
                  <a:schemeClr val="tx1">
                    <a:lumMod val="65000"/>
                    <a:lumOff val="35000"/>
                  </a:schemeClr>
                </a:solidFill>
                <a:latin typeface="Arial"/>
                <a:cs typeface="Arial"/>
              </a:rPr>
              <a:t>”Michigan State University Solar PPA -- Solution Center Project Snapshot" by Second Nature, Inc. and Coho Climate Advisors, is licensed under CC BY-SA 4.0. See: </a:t>
            </a:r>
            <a:r>
              <a:rPr lang="en-US" sz="900" dirty="0">
                <a:solidFill>
                  <a:schemeClr val="tx1">
                    <a:lumMod val="65000"/>
                    <a:lumOff val="35000"/>
                  </a:schemeClr>
                </a:solidFill>
                <a:latin typeface="Arial"/>
                <a:cs typeface="Arial"/>
                <a:hlinkClick r:id="rId5"/>
              </a:rPr>
              <a:t>https://creativecommons.org/use-remix/attribution/</a:t>
            </a:r>
            <a:endParaRPr lang="en-US" sz="900" dirty="0">
              <a:solidFill>
                <a:schemeClr val="tx1">
                  <a:lumMod val="65000"/>
                  <a:lumOff val="35000"/>
                </a:schemeClr>
              </a:solidFill>
              <a:latin typeface="Arial"/>
              <a:cs typeface="Arial"/>
            </a:endParaRPr>
          </a:p>
        </p:txBody>
      </p:sp>
      <p:grpSp>
        <p:nvGrpSpPr>
          <p:cNvPr id="4" name="Group 3"/>
          <p:cNvGrpSpPr/>
          <p:nvPr/>
        </p:nvGrpSpPr>
        <p:grpSpPr>
          <a:xfrm flipV="1">
            <a:off x="1064221" y="1151422"/>
            <a:ext cx="7015558" cy="77258"/>
            <a:chOff x="0" y="4425994"/>
            <a:chExt cx="5403354" cy="114046"/>
          </a:xfrm>
        </p:grpSpPr>
        <p:sp>
          <p:nvSpPr>
            <p:cNvPr id="5" name="Rectangle 4">
              <a:extLst>
                <a:ext uri="{FF2B5EF4-FFF2-40B4-BE49-F238E27FC236}">
                  <a16:creationId xmlns:a16="http://schemas.microsoft.com/office/drawing/2014/main" id="{BB155533-2B77-4018-A172-10E7606C5B56}"/>
                </a:ext>
              </a:extLst>
            </p:cNvPr>
            <p:cNvSpPr/>
            <p:nvPr/>
          </p:nvSpPr>
          <p:spPr>
            <a:xfrm>
              <a:off x="0" y="4425994"/>
              <a:ext cx="1801118" cy="114046"/>
            </a:xfrm>
            <a:prstGeom prst="rect">
              <a:avLst/>
            </a:prstGeom>
            <a:solidFill>
              <a:srgbClr val="F6961E"/>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B155533-2B77-4018-A172-10E7606C5B56}"/>
                </a:ext>
              </a:extLst>
            </p:cNvPr>
            <p:cNvSpPr/>
            <p:nvPr/>
          </p:nvSpPr>
          <p:spPr>
            <a:xfrm>
              <a:off x="1801118" y="4425994"/>
              <a:ext cx="1801118" cy="114046"/>
            </a:xfrm>
            <a:prstGeom prst="rect">
              <a:avLst/>
            </a:prstGeom>
            <a:solidFill>
              <a:srgbClr val="0B7E9D"/>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B155533-2B77-4018-A172-10E7606C5B56}"/>
                </a:ext>
              </a:extLst>
            </p:cNvPr>
            <p:cNvSpPr/>
            <p:nvPr/>
          </p:nvSpPr>
          <p:spPr>
            <a:xfrm>
              <a:off x="3602236" y="4425994"/>
              <a:ext cx="1801118" cy="114046"/>
            </a:xfrm>
            <a:prstGeom prst="rect">
              <a:avLst/>
            </a:prstGeom>
            <a:solidFill>
              <a:srgbClr val="0E9BC4"/>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13" name="Picture 12"/>
          <p:cNvPicPr>
            <a:picLocks noChangeAspect="1"/>
          </p:cNvPicPr>
          <p:nvPr/>
        </p:nvPicPr>
        <p:blipFill>
          <a:blip r:embed="rId6"/>
          <a:stretch>
            <a:fillRect/>
          </a:stretch>
        </p:blipFill>
        <p:spPr>
          <a:xfrm>
            <a:off x="1115096" y="5663430"/>
            <a:ext cx="1466929" cy="261545"/>
          </a:xfrm>
          <a:prstGeom prst="rect">
            <a:avLst/>
          </a:prstGeom>
        </p:spPr>
      </p:pic>
      <p:pic>
        <p:nvPicPr>
          <p:cNvPr id="2" name="Graphic 1">
            <a:extLst>
              <a:ext uri="{FF2B5EF4-FFF2-40B4-BE49-F238E27FC236}">
                <a16:creationId xmlns:a16="http://schemas.microsoft.com/office/drawing/2014/main" id="{9ADDCCC4-832F-FAAA-837E-4F54EFDEB69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46169" y="5629320"/>
            <a:ext cx="1482322" cy="413671"/>
          </a:xfrm>
          <a:prstGeom prst="rect">
            <a:avLst/>
          </a:prstGeom>
        </p:spPr>
      </p:pic>
    </p:spTree>
    <p:extLst>
      <p:ext uri="{BB962C8B-B14F-4D97-AF65-F5344CB8AC3E}">
        <p14:creationId xmlns:p14="http://schemas.microsoft.com/office/powerpoint/2010/main" val="2366015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le 1"/>
          <p:cNvSpPr>
            <a:spLocks noGrp="1"/>
          </p:cNvSpPr>
          <p:nvPr>
            <p:ph type="ctrTitle"/>
          </p:nvPr>
        </p:nvSpPr>
        <p:spPr>
          <a:xfrm>
            <a:off x="1" y="364166"/>
            <a:ext cx="9143999" cy="737160"/>
          </a:xfrm>
        </p:spPr>
        <p:txBody>
          <a:bodyPr>
            <a:noAutofit/>
          </a:bodyPr>
          <a:lstStyle/>
          <a:p>
            <a:r>
              <a:rPr lang="en-US" sz="2800" b="1" dirty="0">
                <a:solidFill>
                  <a:srgbClr val="173647"/>
                </a:solidFill>
                <a:latin typeface="Arial"/>
                <a:cs typeface="Arial"/>
              </a:rPr>
              <a:t>Capital Partners Solar Project at American University and George Washington University</a:t>
            </a:r>
          </a:p>
        </p:txBody>
      </p:sp>
      <p:sp>
        <p:nvSpPr>
          <p:cNvPr id="3" name="Rectangle 2"/>
          <p:cNvSpPr/>
          <p:nvPr/>
        </p:nvSpPr>
        <p:spPr>
          <a:xfrm>
            <a:off x="4137825" y="1189498"/>
            <a:ext cx="4509438" cy="4913589"/>
          </a:xfrm>
          <a:prstGeom prst="rect">
            <a:avLst/>
          </a:prstGeom>
        </p:spPr>
        <p:txBody>
          <a:bodyPr wrap="square">
            <a:spAutoFit/>
          </a:bodyPr>
          <a:lstStyle/>
          <a:p>
            <a:pPr>
              <a:lnSpc>
                <a:spcPct val="120000"/>
              </a:lnSpc>
            </a:pPr>
            <a:r>
              <a:rPr lang="en-US" sz="1000" dirty="0"/>
              <a:t>The Capital Partners Solar Project (CPSP) is a 20-year Power Purchase Agreement (PPA) under which Duke Energy Renewables (DER) constructed a 52-megawatt solar photovoltaic (PV) array across three sites in North Carolina and continues to sell the electricity generated to the George Washington University, American University, and the George Washington University Hospital. Commercial operations of the first phase in Pasquotank County near Elizabeth City began in 2015, with second and third sites following in 2016. </a:t>
            </a:r>
          </a:p>
          <a:p>
            <a:pPr>
              <a:lnSpc>
                <a:spcPct val="120000"/>
              </a:lnSpc>
            </a:pPr>
            <a:r>
              <a:rPr lang="en-US" sz="1000" dirty="0"/>
              <a:t>Once fully operational, the project was expected to generate about 123 million kilowatt-hours (kWh) of emissions-free electricity in the first year, which averages to about 117 million kWh per year over the life of the agreement due to expected panel degradation over time. This electricity is equivalent to about half the electricity needs of GWU and AU, and about 30% of the electricity needs of GWUH. Since the project did not require any upfront capital from the Universities or Hospital and the electricity is expected to cost less than the open market, the institutions could potentially avoid millions of dollars in possible electric rate increases over the life of the project. The institutions found that this scale provided the best combination of reducing GW’s exposure to the volatility of future market prices while still reaching the scale necessary for the most competitive prices. </a:t>
            </a:r>
            <a:endParaRPr lang="en-US" sz="10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800" dirty="0">
              <a:solidFill>
                <a:srgbClr val="595959"/>
              </a:solidFill>
              <a:latin typeface="Arial"/>
              <a:cs typeface="Arial"/>
            </a:endParaRPr>
          </a:p>
          <a:p>
            <a:pPr>
              <a:lnSpc>
                <a:spcPct val="120000"/>
              </a:lnSpc>
            </a:pPr>
            <a:endParaRPr lang="en-US" sz="1000" dirty="0">
              <a:solidFill>
                <a:srgbClr val="595959"/>
              </a:solidFill>
              <a:latin typeface="Arial"/>
              <a:cs typeface="Arial"/>
            </a:endParaRPr>
          </a:p>
        </p:txBody>
      </p:sp>
      <p:grpSp>
        <p:nvGrpSpPr>
          <p:cNvPr id="40" name="Group 39"/>
          <p:cNvGrpSpPr/>
          <p:nvPr/>
        </p:nvGrpSpPr>
        <p:grpSpPr>
          <a:xfrm>
            <a:off x="541197" y="4654767"/>
            <a:ext cx="6421723" cy="1839067"/>
            <a:chOff x="664878" y="4129068"/>
            <a:chExt cx="7851794" cy="2248614"/>
          </a:xfrm>
        </p:grpSpPr>
        <p:grpSp>
          <p:nvGrpSpPr>
            <p:cNvPr id="29" name="Group 28"/>
            <p:cNvGrpSpPr/>
            <p:nvPr/>
          </p:nvGrpSpPr>
          <p:grpSpPr>
            <a:xfrm>
              <a:off x="664878" y="4140164"/>
              <a:ext cx="2517101" cy="1023668"/>
              <a:chOff x="664878" y="4140164"/>
              <a:chExt cx="2517101" cy="1023668"/>
            </a:xfrm>
          </p:grpSpPr>
          <p:sp>
            <p:nvSpPr>
              <p:cNvPr id="34" name="Rectangle 33">
                <a:extLst>
                  <a:ext uri="{FF2B5EF4-FFF2-40B4-BE49-F238E27FC236}">
                    <a16:creationId xmlns:a16="http://schemas.microsoft.com/office/drawing/2014/main" id="{BB155533-2B77-4018-A172-10E7606C5B56}"/>
                  </a:ext>
                </a:extLst>
              </p:cNvPr>
              <p:cNvSpPr/>
              <p:nvPr/>
            </p:nvSpPr>
            <p:spPr>
              <a:xfrm>
                <a:off x="664878" y="4165879"/>
                <a:ext cx="2517101" cy="997948"/>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BB155533-2B77-4018-A172-10E7606C5B56}"/>
                  </a:ext>
                </a:extLst>
              </p:cNvPr>
              <p:cNvSpPr/>
              <p:nvPr/>
            </p:nvSpPr>
            <p:spPr>
              <a:xfrm>
                <a:off x="664878" y="41611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Subtitle 2"/>
              <p:cNvSpPr txBox="1">
                <a:spLocks/>
              </p:cNvSpPr>
              <p:nvPr/>
            </p:nvSpPr>
            <p:spPr>
              <a:xfrm>
                <a:off x="664878" y="4140164"/>
                <a:ext cx="2517101" cy="1023668"/>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Enormous</a:t>
                </a:r>
                <a:endParaRPr lang="en-US" sz="1400" dirty="0">
                  <a:solidFill>
                    <a:srgbClr val="023553"/>
                  </a:solidFill>
                  <a:latin typeface="Arial"/>
                  <a:cs typeface="Arial"/>
                </a:endParaRPr>
              </a:p>
              <a:p>
                <a:r>
                  <a:rPr lang="en-US" sz="800" dirty="0">
                    <a:solidFill>
                      <a:srgbClr val="173647"/>
                    </a:solidFill>
                    <a:latin typeface="Arial"/>
                    <a:cs typeface="Arial"/>
                  </a:rPr>
                  <a:t>                  </a:t>
                </a:r>
                <a:r>
                  <a:rPr lang="en-US" sz="700" dirty="0">
                    <a:solidFill>
                      <a:srgbClr val="173647"/>
                    </a:solidFill>
                    <a:latin typeface="Arial"/>
                    <a:cs typeface="Arial"/>
                  </a:rPr>
                  <a:t>  Eliminate 65k MTCO2e annually</a:t>
                </a:r>
              </a:p>
            </p:txBody>
          </p:sp>
          <p:pic>
            <p:nvPicPr>
              <p:cNvPr id="37" name="Picture 36"/>
              <p:cNvPicPr>
                <a:picLocks noChangeAspect="1"/>
              </p:cNvPicPr>
              <p:nvPr/>
            </p:nvPicPr>
            <p:blipFill>
              <a:blip r:embed="rId2"/>
              <a:stretch>
                <a:fillRect/>
              </a:stretch>
            </p:blipFill>
            <p:spPr>
              <a:xfrm>
                <a:off x="868210" y="4532803"/>
                <a:ext cx="475386" cy="546891"/>
              </a:xfrm>
              <a:prstGeom prst="rect">
                <a:avLst/>
              </a:prstGeom>
            </p:spPr>
          </p:pic>
        </p:grpSp>
        <p:grpSp>
          <p:nvGrpSpPr>
            <p:cNvPr id="38" name="Group 37"/>
            <p:cNvGrpSpPr/>
            <p:nvPr/>
          </p:nvGrpSpPr>
          <p:grpSpPr>
            <a:xfrm>
              <a:off x="664878" y="5339363"/>
              <a:ext cx="2517101" cy="1023667"/>
              <a:chOff x="664878" y="5339363"/>
              <a:chExt cx="2517101" cy="1023667"/>
            </a:xfrm>
          </p:grpSpPr>
          <p:sp>
            <p:nvSpPr>
              <p:cNvPr id="30" name="Rectangle 29">
                <a:extLst>
                  <a:ext uri="{FF2B5EF4-FFF2-40B4-BE49-F238E27FC236}">
                    <a16:creationId xmlns:a16="http://schemas.microsoft.com/office/drawing/2014/main" id="{BB155533-2B77-4018-A172-10E7606C5B56}"/>
                  </a:ext>
                </a:extLst>
              </p:cNvPr>
              <p:cNvSpPr/>
              <p:nvPr/>
            </p:nvSpPr>
            <p:spPr>
              <a:xfrm>
                <a:off x="664878" y="5354015"/>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BB155533-2B77-4018-A172-10E7606C5B56}"/>
                  </a:ext>
                </a:extLst>
              </p:cNvPr>
              <p:cNvSpPr/>
              <p:nvPr/>
            </p:nvSpPr>
            <p:spPr>
              <a:xfrm>
                <a:off x="664878" y="5343499"/>
                <a:ext cx="2517101" cy="333042"/>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Subtitle 2"/>
              <p:cNvSpPr txBox="1">
                <a:spLocks/>
              </p:cNvSpPr>
              <p:nvPr/>
            </p:nvSpPr>
            <p:spPr>
              <a:xfrm>
                <a:off x="664878" y="53393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Economic Impact &amp; Savings</a:t>
                </a:r>
              </a:p>
              <a:p>
                <a:pPr>
                  <a:lnSpc>
                    <a:spcPct val="130000"/>
                  </a:lnSpc>
                </a:pPr>
                <a:endParaRPr lang="en-US" sz="600" b="1" dirty="0">
                  <a:solidFill>
                    <a:srgbClr val="023553"/>
                  </a:solidFill>
                  <a:latin typeface="Arial"/>
                  <a:cs typeface="Arial"/>
                </a:endParaRPr>
              </a:p>
              <a:p>
                <a:r>
                  <a:rPr lang="en-US" sz="1400" dirty="0">
                    <a:solidFill>
                      <a:srgbClr val="023553"/>
                    </a:solidFill>
                    <a:latin typeface="Arial"/>
                    <a:cs typeface="Arial"/>
                  </a:rPr>
                  <a:t>        </a:t>
                </a:r>
                <a:r>
                  <a:rPr lang="en-US" sz="1100" dirty="0">
                    <a:solidFill>
                      <a:srgbClr val="023553"/>
                    </a:solidFill>
                    <a:latin typeface="Arial"/>
                    <a:cs typeface="Arial"/>
                  </a:rPr>
                  <a:t>     Large Net Savings</a:t>
                </a:r>
                <a:endParaRPr lang="en-US" sz="800" dirty="0">
                  <a:solidFill>
                    <a:srgbClr val="FFFFFF"/>
                  </a:solidFill>
                  <a:latin typeface="Arial"/>
                  <a:cs typeface="Arial"/>
                </a:endParaRPr>
              </a:p>
            </p:txBody>
          </p:sp>
          <p:pic>
            <p:nvPicPr>
              <p:cNvPr id="33" name="Picture 32"/>
              <p:cNvPicPr>
                <a:picLocks noChangeAspect="1"/>
              </p:cNvPicPr>
              <p:nvPr/>
            </p:nvPicPr>
            <p:blipFill>
              <a:blip r:embed="rId3"/>
              <a:stretch>
                <a:fillRect/>
              </a:stretch>
            </p:blipFill>
            <p:spPr>
              <a:xfrm>
                <a:off x="930814" y="5802231"/>
                <a:ext cx="455744" cy="400164"/>
              </a:xfrm>
              <a:prstGeom prst="rect">
                <a:avLst/>
              </a:prstGeom>
            </p:spPr>
          </p:pic>
        </p:grpSp>
        <p:grpSp>
          <p:nvGrpSpPr>
            <p:cNvPr id="21" name="Group 20"/>
            <p:cNvGrpSpPr/>
            <p:nvPr/>
          </p:nvGrpSpPr>
          <p:grpSpPr>
            <a:xfrm>
              <a:off x="3324396" y="4129068"/>
              <a:ext cx="2517101" cy="1033609"/>
              <a:chOff x="3324396" y="4129068"/>
              <a:chExt cx="2517101" cy="1033609"/>
            </a:xfrm>
          </p:grpSpPr>
          <p:sp>
            <p:nvSpPr>
              <p:cNvPr id="22" name="Rectangle 21">
                <a:extLst>
                  <a:ext uri="{FF2B5EF4-FFF2-40B4-BE49-F238E27FC236}">
                    <a16:creationId xmlns:a16="http://schemas.microsoft.com/office/drawing/2014/main" id="{BB155533-2B77-4018-A172-10E7606C5B56}"/>
                  </a:ext>
                </a:extLst>
              </p:cNvPr>
              <p:cNvSpPr/>
              <p:nvPr/>
            </p:nvSpPr>
            <p:spPr>
              <a:xfrm>
                <a:off x="3324396" y="4160043"/>
                <a:ext cx="2517101" cy="1002634"/>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3" name="Rectangle 22">
                <a:extLst>
                  <a:ext uri="{FF2B5EF4-FFF2-40B4-BE49-F238E27FC236}">
                    <a16:creationId xmlns:a16="http://schemas.microsoft.com/office/drawing/2014/main" id="{BB155533-2B77-4018-A172-10E7606C5B56}"/>
                  </a:ext>
                </a:extLst>
              </p:cNvPr>
              <p:cNvSpPr/>
              <p:nvPr/>
            </p:nvSpPr>
            <p:spPr>
              <a:xfrm>
                <a:off x="3324396" y="4160042"/>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Subtitle 2"/>
              <p:cNvSpPr txBox="1">
                <a:spLocks/>
              </p:cNvSpPr>
              <p:nvPr/>
            </p:nvSpPr>
            <p:spPr>
              <a:xfrm>
                <a:off x="3324396" y="4129068"/>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100" dirty="0">
                    <a:solidFill>
                      <a:srgbClr val="023553"/>
                    </a:solidFill>
                    <a:latin typeface="Arial"/>
                    <a:cs typeface="Arial"/>
                  </a:rPr>
                  <a:t>             2-5 years</a:t>
                </a:r>
              </a:p>
              <a:p>
                <a:pPr algn="l">
                  <a:lnSpc>
                    <a:spcPct val="130000"/>
                  </a:lnSpc>
                </a:pPr>
                <a:endParaRPr lang="en-US" sz="950" dirty="0">
                  <a:solidFill>
                    <a:srgbClr val="FFFFFF"/>
                  </a:solidFill>
                  <a:latin typeface="Arial"/>
                  <a:cs typeface="Arial"/>
                </a:endParaRPr>
              </a:p>
            </p:txBody>
          </p:sp>
        </p:grpSp>
        <p:grpSp>
          <p:nvGrpSpPr>
            <p:cNvPr id="6" name="Group 5"/>
            <p:cNvGrpSpPr/>
            <p:nvPr/>
          </p:nvGrpSpPr>
          <p:grpSpPr>
            <a:xfrm>
              <a:off x="5999569" y="5343140"/>
              <a:ext cx="2517103" cy="1034542"/>
              <a:chOff x="5999569" y="5343140"/>
              <a:chExt cx="2517103" cy="1034542"/>
            </a:xfrm>
          </p:grpSpPr>
          <p:sp>
            <p:nvSpPr>
              <p:cNvPr id="14" name="Rectangle 13">
                <a:extLst>
                  <a:ext uri="{FF2B5EF4-FFF2-40B4-BE49-F238E27FC236}">
                    <a16:creationId xmlns:a16="http://schemas.microsoft.com/office/drawing/2014/main" id="{BB155533-2B77-4018-A172-10E7606C5B56}"/>
                  </a:ext>
                </a:extLst>
              </p:cNvPr>
              <p:cNvSpPr/>
              <p:nvPr/>
            </p:nvSpPr>
            <p:spPr>
              <a:xfrm>
                <a:off x="5999570" y="5375050"/>
                <a:ext cx="2517102" cy="1002632"/>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5" name="Rectangle 14">
                <a:extLst>
                  <a:ext uri="{FF2B5EF4-FFF2-40B4-BE49-F238E27FC236}">
                    <a16:creationId xmlns:a16="http://schemas.microsoft.com/office/drawing/2014/main" id="{BB155533-2B77-4018-A172-10E7606C5B56}"/>
                  </a:ext>
                </a:extLst>
              </p:cNvPr>
              <p:cNvSpPr/>
              <p:nvPr/>
            </p:nvSpPr>
            <p:spPr>
              <a:xfrm>
                <a:off x="5999569" y="5343140"/>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Subtitle 2"/>
              <p:cNvSpPr txBox="1">
                <a:spLocks/>
              </p:cNvSpPr>
              <p:nvPr/>
            </p:nvSpPr>
            <p:spPr>
              <a:xfrm>
                <a:off x="5999569" y="5343140"/>
                <a:ext cx="2517101" cy="100299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Publicity Impact</a:t>
                </a:r>
              </a:p>
              <a:p>
                <a:pPr>
                  <a:lnSpc>
                    <a:spcPct val="130000"/>
                  </a:lnSpc>
                </a:pPr>
                <a:endParaRPr lang="en-US" sz="1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pPr>
                  <a:lnSpc>
                    <a:spcPct val="150000"/>
                  </a:lnSpc>
                </a:pPr>
                <a:r>
                  <a:rPr lang="en-US" sz="1100" dirty="0">
                    <a:solidFill>
                      <a:srgbClr val="023553"/>
                    </a:solidFill>
                    <a:latin typeface="Arial"/>
                    <a:cs typeface="Arial"/>
                  </a:rPr>
                  <a:t>                         Wow, </a:t>
                </a:r>
              </a:p>
              <a:p>
                <a:pPr>
                  <a:lnSpc>
                    <a:spcPct val="90000"/>
                  </a:lnSpc>
                </a:pPr>
                <a:r>
                  <a:rPr lang="en-US" sz="800" dirty="0">
                    <a:solidFill>
                      <a:srgbClr val="023553"/>
                    </a:solidFill>
                    <a:latin typeface="Arial"/>
                    <a:cs typeface="Arial"/>
                  </a:rPr>
                  <a:t>                                   </a:t>
                </a:r>
                <a:r>
                  <a:rPr lang="en-US" sz="700" dirty="0">
                    <a:solidFill>
                      <a:srgbClr val="023553"/>
                    </a:solidFill>
                    <a:latin typeface="Arial"/>
                    <a:cs typeface="Arial"/>
                  </a:rPr>
                  <a:t> amazing project</a:t>
                </a: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pic>
            <p:nvPicPr>
              <p:cNvPr id="17" name="Picture 16"/>
              <p:cNvPicPr>
                <a:picLocks noChangeAspect="1"/>
              </p:cNvPicPr>
              <p:nvPr/>
            </p:nvPicPr>
            <p:blipFill>
              <a:blip r:embed="rId4"/>
              <a:stretch>
                <a:fillRect/>
              </a:stretch>
            </p:blipFill>
            <p:spPr>
              <a:xfrm>
                <a:off x="6187216" y="5853583"/>
                <a:ext cx="1027706" cy="322525"/>
              </a:xfrm>
              <a:prstGeom prst="rect">
                <a:avLst/>
              </a:prstGeom>
            </p:spPr>
          </p:pic>
        </p:grpSp>
        <p:grpSp>
          <p:nvGrpSpPr>
            <p:cNvPr id="2" name="Group 1"/>
            <p:cNvGrpSpPr/>
            <p:nvPr/>
          </p:nvGrpSpPr>
          <p:grpSpPr>
            <a:xfrm>
              <a:off x="5999571" y="4138463"/>
              <a:ext cx="2517101" cy="1023667"/>
              <a:chOff x="5999571" y="4138463"/>
              <a:chExt cx="2517101" cy="1023667"/>
            </a:xfrm>
          </p:grpSpPr>
          <p:sp>
            <p:nvSpPr>
              <p:cNvPr id="26" name="Rectangle 25">
                <a:extLst>
                  <a:ext uri="{FF2B5EF4-FFF2-40B4-BE49-F238E27FC236}">
                    <a16:creationId xmlns:a16="http://schemas.microsoft.com/office/drawing/2014/main" id="{BB155533-2B77-4018-A172-10E7606C5B56}"/>
                  </a:ext>
                </a:extLst>
              </p:cNvPr>
              <p:cNvSpPr/>
              <p:nvPr/>
            </p:nvSpPr>
            <p:spPr>
              <a:xfrm>
                <a:off x="5999571" y="4161198"/>
                <a:ext cx="2517101" cy="1000932"/>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BB155533-2B77-4018-A172-10E7606C5B56}"/>
                  </a:ext>
                </a:extLst>
              </p:cNvPr>
              <p:cNvSpPr/>
              <p:nvPr/>
            </p:nvSpPr>
            <p:spPr>
              <a:xfrm>
                <a:off x="5999571" y="4165879"/>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Subtitle 2"/>
              <p:cNvSpPr txBox="1">
                <a:spLocks/>
              </p:cNvSpPr>
              <p:nvPr/>
            </p:nvSpPr>
            <p:spPr>
              <a:xfrm>
                <a:off x="5999571" y="4138463"/>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Feasibility</a:t>
                </a:r>
              </a:p>
              <a:p>
                <a:pPr>
                  <a:lnSpc>
                    <a:spcPct val="130000"/>
                  </a:lnSpc>
                </a:pPr>
                <a:endParaRPr lang="en-US" sz="1000" b="1" dirty="0">
                  <a:solidFill>
                    <a:srgbClr val="023553"/>
                  </a:solidFill>
                  <a:latin typeface="Arial"/>
                  <a:cs typeface="Arial"/>
                </a:endParaRPr>
              </a:p>
              <a:p>
                <a:r>
                  <a:rPr lang="en-US" sz="700" b="1" dirty="0">
                    <a:solidFill>
                      <a:srgbClr val="023553"/>
                    </a:solidFill>
                    <a:latin typeface="Arial"/>
                    <a:cs typeface="Arial"/>
                  </a:rPr>
                  <a:t>                        </a:t>
                </a:r>
                <a:r>
                  <a:rPr lang="en-US" sz="1100" dirty="0">
                    <a:solidFill>
                      <a:srgbClr val="023553"/>
                    </a:solidFill>
                    <a:latin typeface="Arial"/>
                    <a:cs typeface="Arial"/>
                  </a:rPr>
                  <a:t>Difficult</a:t>
                </a:r>
                <a:endParaRPr lang="en-US" sz="2000" dirty="0">
                  <a:solidFill>
                    <a:srgbClr val="023553"/>
                  </a:solidFill>
                  <a:latin typeface="Arial"/>
                  <a:cs typeface="Arial"/>
                </a:endParaRPr>
              </a:p>
            </p:txBody>
          </p:sp>
          <p:pic>
            <p:nvPicPr>
              <p:cNvPr id="56" name="Picture 55"/>
              <p:cNvPicPr>
                <a:picLocks noChangeAspect="1"/>
              </p:cNvPicPr>
              <p:nvPr/>
            </p:nvPicPr>
            <p:blipFill>
              <a:blip r:embed="rId5"/>
              <a:stretch>
                <a:fillRect/>
              </a:stretch>
            </p:blipFill>
            <p:spPr>
              <a:xfrm>
                <a:off x="6200984" y="4623331"/>
                <a:ext cx="671451" cy="392055"/>
              </a:xfrm>
              <a:prstGeom prst="rect">
                <a:avLst/>
              </a:prstGeom>
            </p:spPr>
          </p:pic>
        </p:grpSp>
        <p:grpSp>
          <p:nvGrpSpPr>
            <p:cNvPr id="7" name="Group 6"/>
            <p:cNvGrpSpPr/>
            <p:nvPr/>
          </p:nvGrpSpPr>
          <p:grpSpPr>
            <a:xfrm>
              <a:off x="3324396" y="5322464"/>
              <a:ext cx="2517101" cy="1023667"/>
              <a:chOff x="3324396" y="5322464"/>
              <a:chExt cx="2517101" cy="1023667"/>
            </a:xfrm>
          </p:grpSpPr>
          <p:sp>
            <p:nvSpPr>
              <p:cNvPr id="18" name="Rectangle 17">
                <a:extLst>
                  <a:ext uri="{FF2B5EF4-FFF2-40B4-BE49-F238E27FC236}">
                    <a16:creationId xmlns:a16="http://schemas.microsoft.com/office/drawing/2014/main" id="{BB155533-2B77-4018-A172-10E7606C5B56}"/>
                  </a:ext>
                </a:extLst>
              </p:cNvPr>
              <p:cNvSpPr/>
              <p:nvPr/>
            </p:nvSpPr>
            <p:spPr>
              <a:xfrm>
                <a:off x="3324396" y="5343498"/>
                <a:ext cx="2517101" cy="1002633"/>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19" name="Rectangle 18">
                <a:extLst>
                  <a:ext uri="{FF2B5EF4-FFF2-40B4-BE49-F238E27FC236}">
                    <a16:creationId xmlns:a16="http://schemas.microsoft.com/office/drawing/2014/main" id="{BB155533-2B77-4018-A172-10E7606C5B56}"/>
                  </a:ext>
                </a:extLst>
              </p:cNvPr>
              <p:cNvSpPr/>
              <p:nvPr/>
            </p:nvSpPr>
            <p:spPr>
              <a:xfrm>
                <a:off x="3324396" y="5343498"/>
                <a:ext cx="2517101" cy="3225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Subtitle 2"/>
              <p:cNvSpPr txBox="1">
                <a:spLocks/>
              </p:cNvSpPr>
              <p:nvPr/>
            </p:nvSpPr>
            <p:spPr>
              <a:xfrm>
                <a:off x="3324396" y="5322464"/>
                <a:ext cx="2517101" cy="102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0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200" b="1" dirty="0">
                  <a:solidFill>
                    <a:srgbClr val="023553"/>
                  </a:solidFill>
                  <a:latin typeface="Arial"/>
                  <a:cs typeface="Arial"/>
                </a:endParaRPr>
              </a:p>
              <a:p>
                <a:pPr algn="l"/>
                <a:r>
                  <a:rPr lang="en-US" sz="1200" dirty="0">
                    <a:solidFill>
                      <a:srgbClr val="023553"/>
                    </a:solidFill>
                    <a:latin typeface="Arial"/>
                    <a:cs typeface="Arial"/>
                  </a:rPr>
                  <a:t>                      </a:t>
                </a:r>
                <a:r>
                  <a:rPr lang="en-US" sz="1100" dirty="0">
                    <a:solidFill>
                      <a:srgbClr val="023553"/>
                    </a:solidFill>
                    <a:latin typeface="Arial"/>
                    <a:cs typeface="Arial"/>
                  </a:rPr>
                  <a:t>Low/None</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pic>
            <p:nvPicPr>
              <p:cNvPr id="43" name="Picture 42"/>
              <p:cNvPicPr>
                <a:picLocks noChangeAspect="1"/>
              </p:cNvPicPr>
              <p:nvPr/>
            </p:nvPicPr>
            <p:blipFill>
              <a:blip r:embed="rId6"/>
              <a:stretch>
                <a:fillRect/>
              </a:stretch>
            </p:blipFill>
            <p:spPr>
              <a:xfrm>
                <a:off x="3536977" y="5752861"/>
                <a:ext cx="711286" cy="449533"/>
              </a:xfrm>
              <a:prstGeom prst="rect">
                <a:avLst/>
              </a:prstGeom>
            </p:spPr>
          </p:pic>
        </p:grpSp>
      </p:grpSp>
      <p:pic>
        <p:nvPicPr>
          <p:cNvPr id="1026" name="Picture 2" descr="Capital Partners Solar Project | Office of the Provost | The George  Washington University">
            <a:extLst>
              <a:ext uri="{FF2B5EF4-FFF2-40B4-BE49-F238E27FC236}">
                <a16:creationId xmlns:a16="http://schemas.microsoft.com/office/drawing/2014/main" id="{E743BAE3-7FC3-6B43-A3D7-BCD60F28F3B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865" y="1723582"/>
            <a:ext cx="3652008" cy="211576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8A3212CD-74B0-1540-8276-7BB38507A20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51246" y="4561442"/>
            <a:ext cx="92710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A0AE4984-EB8B-9742-A024-9F00597D46A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37729" y="5546437"/>
            <a:ext cx="1565074" cy="78253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170617A6-83D8-EF4D-A925-EA50B87173A0}"/>
              </a:ext>
            </a:extLst>
          </p:cNvPr>
          <p:cNvPicPr>
            <a:picLocks noChangeAspect="1"/>
          </p:cNvPicPr>
          <p:nvPr/>
        </p:nvPicPr>
        <p:blipFill>
          <a:blip r:embed="rId10"/>
          <a:stretch>
            <a:fillRect/>
          </a:stretch>
        </p:blipFill>
        <p:spPr>
          <a:xfrm>
            <a:off x="2951494" y="4961086"/>
            <a:ext cx="434042" cy="525419"/>
          </a:xfrm>
          <a:prstGeom prst="rect">
            <a:avLst/>
          </a:prstGeom>
        </p:spPr>
      </p:pic>
    </p:spTree>
    <p:extLst>
      <p:ext uri="{BB962C8B-B14F-4D97-AF65-F5344CB8AC3E}">
        <p14:creationId xmlns:p14="http://schemas.microsoft.com/office/powerpoint/2010/main" val="3230013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p:cNvSpPr txBox="1">
            <a:spLocks/>
          </p:cNvSpPr>
          <p:nvPr/>
        </p:nvSpPr>
        <p:spPr>
          <a:xfrm>
            <a:off x="355600" y="331852"/>
            <a:ext cx="8432800" cy="141851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600" b="1" dirty="0">
                <a:solidFill>
                  <a:srgbClr val="173647"/>
                </a:solidFill>
                <a:latin typeface="Arial"/>
                <a:cs typeface="Arial"/>
              </a:rPr>
              <a:t>Capital Partners Solar Project at American University and George Washington University</a:t>
            </a:r>
            <a:endParaRPr lang="en-US" sz="3500" b="1" dirty="0">
              <a:solidFill>
                <a:srgbClr val="173647"/>
              </a:solidFill>
              <a:latin typeface="Arial"/>
              <a:cs typeface="Arial"/>
            </a:endParaRPr>
          </a:p>
        </p:txBody>
      </p:sp>
      <p:pic>
        <p:nvPicPr>
          <p:cNvPr id="50" name="Picture 49"/>
          <p:cNvPicPr>
            <a:picLocks noChangeAspect="1"/>
          </p:cNvPicPr>
          <p:nvPr/>
        </p:nvPicPr>
        <p:blipFill>
          <a:blip r:embed="rId2"/>
          <a:stretch>
            <a:fillRect/>
          </a:stretch>
        </p:blipFill>
        <p:spPr>
          <a:xfrm>
            <a:off x="6308674" y="5271030"/>
            <a:ext cx="2309322" cy="411739"/>
          </a:xfrm>
          <a:prstGeom prst="rect">
            <a:avLst/>
          </a:prstGeom>
        </p:spPr>
      </p:pic>
      <p:pic>
        <p:nvPicPr>
          <p:cNvPr id="8" name="Picture 10">
            <a:extLst>
              <a:ext uri="{FF2B5EF4-FFF2-40B4-BE49-F238E27FC236}">
                <a16:creationId xmlns:a16="http://schemas.microsoft.com/office/drawing/2014/main" id="{B530CBDD-04A2-9C4D-ABAD-9D5C5AEA61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674" y="2076132"/>
            <a:ext cx="1065826" cy="109502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a:extLst>
              <a:ext uri="{FF2B5EF4-FFF2-40B4-BE49-F238E27FC236}">
                <a16:creationId xmlns:a16="http://schemas.microsoft.com/office/drawing/2014/main" id="{308A6906-8DEC-0D40-9153-B5D1DB604F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8674" y="3686842"/>
            <a:ext cx="1800032" cy="90001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a:extLst>
              <a:ext uri="{FF2B5EF4-FFF2-40B4-BE49-F238E27FC236}">
                <a16:creationId xmlns:a16="http://schemas.microsoft.com/office/drawing/2014/main" id="{AD113D8E-BA13-1144-AFA5-5B6023DC51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472" y="2153008"/>
            <a:ext cx="4716760" cy="3529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311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 name="Picture 43"/>
          <p:cNvPicPr>
            <a:picLocks noChangeAspect="1"/>
          </p:cNvPicPr>
          <p:nvPr/>
        </p:nvPicPr>
        <p:blipFill>
          <a:blip r:embed="rId2"/>
          <a:stretch>
            <a:fillRect/>
          </a:stretch>
        </p:blipFill>
        <p:spPr>
          <a:xfrm>
            <a:off x="7038722" y="665808"/>
            <a:ext cx="1536098" cy="273878"/>
          </a:xfrm>
          <a:prstGeom prst="rect">
            <a:avLst/>
          </a:prstGeom>
        </p:spPr>
      </p:pic>
      <p:sp>
        <p:nvSpPr>
          <p:cNvPr id="3" name="Rectangle 2"/>
          <p:cNvSpPr/>
          <p:nvPr/>
        </p:nvSpPr>
        <p:spPr>
          <a:xfrm>
            <a:off x="569181" y="1394333"/>
            <a:ext cx="4002819" cy="2931572"/>
          </a:xfrm>
          <a:prstGeom prst="rect">
            <a:avLst/>
          </a:prstGeom>
        </p:spPr>
        <p:txBody>
          <a:bodyPr wrap="square">
            <a:spAutoFit/>
          </a:bodyPr>
          <a:lstStyle/>
          <a:p>
            <a:r>
              <a:rPr lang="en-US" sz="900" b="1" dirty="0"/>
              <a:t>Who was involved? </a:t>
            </a:r>
          </a:p>
          <a:p>
            <a:r>
              <a:rPr lang="en-US" sz="900" dirty="0"/>
              <a:t>Approximately 60 individuals across the three institutions were involved throughout the two-year planning process including the institutions’ executive leaders as well as their Board of Trustees, representatives from the offices of sustainability, operations, facilities services, investment, planning and administration, procurement, finance, general counsel, and external relations. This ongoing communication and consultation was critical to addressing issues before they could become barriers to the project’s progress. </a:t>
            </a:r>
          </a:p>
          <a:p>
            <a:r>
              <a:rPr lang="en-US" sz="900" dirty="0"/>
              <a:t>Outside involvement included many different companies to facilitate and construct the solar array. Coho designed and structured the partnership. Duke Energy Renewables (DER), a commercial subsidiary of Duke Energy, oversaw development, construction, and long-term operation of the sites. SunEnergy1 completed the engineering, procurement, and construction contractor. </a:t>
            </a:r>
            <a:r>
              <a:rPr lang="en-US" sz="900" dirty="0" err="1"/>
              <a:t>JinkoSolar</a:t>
            </a:r>
            <a:r>
              <a:rPr lang="en-US" sz="900" dirty="0"/>
              <a:t> manufactured the 92,000 solar panels for the first 20-MW site. Dominion Resources Inc., which owns transmission assets in North Carolina and Virginia, connected the project to the regional grid. PJM Interconnection (PJM) is the grid operator for the Mid-Atlantic region and will oversee transmission of the electricity generated.</a:t>
            </a:r>
          </a:p>
          <a:p>
            <a:br>
              <a:rPr lang="en-US" sz="1050" dirty="0"/>
            </a:br>
            <a:r>
              <a:rPr lang="en-US" sz="1200" b="1" dirty="0">
                <a:latin typeface="Arial"/>
                <a:cs typeface="Arial"/>
              </a:rPr>
              <a:t>.</a:t>
            </a:r>
          </a:p>
        </p:txBody>
      </p:sp>
      <p:grpSp>
        <p:nvGrpSpPr>
          <p:cNvPr id="6" name="Group 5"/>
          <p:cNvGrpSpPr/>
          <p:nvPr/>
        </p:nvGrpSpPr>
        <p:grpSpPr>
          <a:xfrm>
            <a:off x="664878" y="4002063"/>
            <a:ext cx="7851794" cy="2248614"/>
            <a:chOff x="664878" y="4027464"/>
            <a:chExt cx="7851794" cy="2248614"/>
          </a:xfrm>
        </p:grpSpPr>
        <p:grpSp>
          <p:nvGrpSpPr>
            <p:cNvPr id="42" name="Group 41"/>
            <p:cNvGrpSpPr/>
            <p:nvPr/>
          </p:nvGrpSpPr>
          <p:grpSpPr>
            <a:xfrm>
              <a:off x="664878" y="4027464"/>
              <a:ext cx="7851794" cy="2248614"/>
              <a:chOff x="2259407" y="3620657"/>
              <a:chExt cx="5016231" cy="1436561"/>
            </a:xfrm>
          </p:grpSpPr>
          <p:grpSp>
            <p:nvGrpSpPr>
              <p:cNvPr id="43" name="Group 42"/>
              <p:cNvGrpSpPr/>
              <p:nvPr/>
            </p:nvGrpSpPr>
            <p:grpSpPr>
              <a:xfrm>
                <a:off x="2259407" y="3627746"/>
                <a:ext cx="1608086" cy="653986"/>
                <a:chOff x="927100" y="609600"/>
                <a:chExt cx="2279650" cy="927101"/>
              </a:xfrm>
            </p:grpSpPr>
            <p:sp>
              <p:nvSpPr>
                <p:cNvPr id="75" name="Rectangle 74">
                  <a:extLst>
                    <a:ext uri="{FF2B5EF4-FFF2-40B4-BE49-F238E27FC236}">
                      <a16:creationId xmlns:a16="http://schemas.microsoft.com/office/drawing/2014/main" id="{BB155533-2B77-4018-A172-10E7606C5B56}"/>
                    </a:ext>
                  </a:extLst>
                </p:cNvPr>
                <p:cNvSpPr/>
                <p:nvPr/>
              </p:nvSpPr>
              <p:spPr>
                <a:xfrm>
                  <a:off x="927100" y="632889"/>
                  <a:ext cx="2279650" cy="903807"/>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6" name="Rectangle 75">
                  <a:extLst>
                    <a:ext uri="{FF2B5EF4-FFF2-40B4-BE49-F238E27FC236}">
                      <a16:creationId xmlns:a16="http://schemas.microsoft.com/office/drawing/2014/main" id="{BB155533-2B77-4018-A172-10E7606C5B56}"/>
                    </a:ext>
                  </a:extLst>
                </p:cNvPr>
                <p:cNvSpPr/>
                <p:nvPr/>
              </p:nvSpPr>
              <p:spPr>
                <a:xfrm>
                  <a:off x="927100" y="62865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Subtitle 2"/>
                <p:cNvSpPr txBox="1">
                  <a:spLocks/>
                </p:cNvSpPr>
                <p:nvPr/>
              </p:nvSpPr>
              <p:spPr>
                <a:xfrm>
                  <a:off x="927100" y="609600"/>
                  <a:ext cx="2279650" cy="92710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GHG &amp; Environmental Impact</a:t>
                  </a:r>
                </a:p>
                <a:p>
                  <a:pPr>
                    <a:lnSpc>
                      <a:spcPct val="130000"/>
                    </a:lnSpc>
                  </a:pPr>
                  <a:endParaRPr lang="en-US" sz="300" b="1" dirty="0">
                    <a:solidFill>
                      <a:srgbClr val="023553"/>
                    </a:solidFill>
                    <a:latin typeface="Arial"/>
                    <a:cs typeface="Arial"/>
                  </a:endParaRPr>
                </a:p>
                <a:p>
                  <a:pPr>
                    <a:lnSpc>
                      <a:spcPct val="150000"/>
                    </a:lnSpc>
                  </a:pPr>
                  <a:r>
                    <a:rPr lang="en-US" sz="1400" dirty="0">
                      <a:solidFill>
                        <a:srgbClr val="023553"/>
                      </a:solidFill>
                      <a:latin typeface="Arial"/>
                      <a:cs typeface="Arial"/>
                    </a:rPr>
                    <a:t>        Enormous</a:t>
                  </a:r>
                </a:p>
                <a:p>
                  <a:pPr>
                    <a:lnSpc>
                      <a:spcPct val="110000"/>
                    </a:lnSpc>
                  </a:pPr>
                  <a:r>
                    <a:rPr lang="en-US" sz="800" dirty="0">
                      <a:solidFill>
                        <a:srgbClr val="173647"/>
                      </a:solidFill>
                      <a:latin typeface="Arial"/>
                      <a:cs typeface="Arial"/>
                    </a:rPr>
                    <a:t>                    </a:t>
                  </a:r>
                </a:p>
              </p:txBody>
            </p:sp>
            <p:pic>
              <p:nvPicPr>
                <p:cNvPr id="78" name="Picture 77"/>
                <p:cNvPicPr>
                  <a:picLocks noChangeAspect="1"/>
                </p:cNvPicPr>
                <p:nvPr/>
              </p:nvPicPr>
              <p:blipFill>
                <a:blip r:embed="rId3"/>
                <a:stretch>
                  <a:fillRect/>
                </a:stretch>
              </p:blipFill>
              <p:spPr>
                <a:xfrm>
                  <a:off x="1111251" y="965200"/>
                  <a:ext cx="430540" cy="495300"/>
                </a:xfrm>
                <a:prstGeom prst="rect">
                  <a:avLst/>
                </a:prstGeom>
              </p:spPr>
            </p:pic>
          </p:grpSp>
          <p:grpSp>
            <p:nvGrpSpPr>
              <p:cNvPr id="46" name="Group 45"/>
              <p:cNvGrpSpPr/>
              <p:nvPr/>
            </p:nvGrpSpPr>
            <p:grpSpPr>
              <a:xfrm>
                <a:off x="2259407" y="4393872"/>
                <a:ext cx="1608086" cy="653985"/>
                <a:chOff x="3660775" y="615380"/>
                <a:chExt cx="2279650" cy="927100"/>
              </a:xfrm>
            </p:grpSpPr>
            <p:sp>
              <p:nvSpPr>
                <p:cNvPr id="71" name="Rectangle 70">
                  <a:extLst>
                    <a:ext uri="{FF2B5EF4-FFF2-40B4-BE49-F238E27FC236}">
                      <a16:creationId xmlns:a16="http://schemas.microsoft.com/office/drawing/2014/main" id="{BB155533-2B77-4018-A172-10E7606C5B56}"/>
                    </a:ext>
                  </a:extLst>
                </p:cNvPr>
                <p:cNvSpPr/>
                <p:nvPr/>
              </p:nvSpPr>
              <p:spPr>
                <a:xfrm>
                  <a:off x="3660775" y="628650"/>
                  <a:ext cx="2279650" cy="908050"/>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72" name="Rectangle 71">
                  <a:extLst>
                    <a:ext uri="{FF2B5EF4-FFF2-40B4-BE49-F238E27FC236}">
                      <a16:creationId xmlns:a16="http://schemas.microsoft.com/office/drawing/2014/main" id="{BB155533-2B77-4018-A172-10E7606C5B56}"/>
                    </a:ext>
                  </a:extLst>
                </p:cNvPr>
                <p:cNvSpPr/>
                <p:nvPr/>
              </p:nvSpPr>
              <p:spPr>
                <a:xfrm>
                  <a:off x="3660775" y="619126"/>
                  <a:ext cx="2279650" cy="301625"/>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Subtitle 2"/>
                <p:cNvSpPr txBox="1">
                  <a:spLocks/>
                </p:cNvSpPr>
                <p:nvPr/>
              </p:nvSpPr>
              <p:spPr>
                <a:xfrm>
                  <a:off x="3660775" y="615380"/>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Economic Impact &amp; Savings</a:t>
                  </a:r>
                </a:p>
                <a:p>
                  <a:pPr>
                    <a:lnSpc>
                      <a:spcPct val="130000"/>
                    </a:lnSpc>
                  </a:pPr>
                  <a:endParaRPr lang="en-US" sz="1000" b="1" dirty="0">
                    <a:solidFill>
                      <a:srgbClr val="023553"/>
                    </a:solidFill>
                    <a:latin typeface="Arial"/>
                    <a:cs typeface="Arial"/>
                  </a:endParaRPr>
                </a:p>
                <a:p>
                  <a:r>
                    <a:rPr lang="en-US" sz="1400" dirty="0">
                      <a:solidFill>
                        <a:srgbClr val="023553"/>
                      </a:solidFill>
                      <a:latin typeface="Arial"/>
                      <a:cs typeface="Arial"/>
                    </a:rPr>
                    <a:t>             Large Net Savings</a:t>
                  </a:r>
                  <a:endParaRPr lang="en-US" sz="1000" dirty="0">
                    <a:solidFill>
                      <a:srgbClr val="FFFFFF"/>
                    </a:solidFill>
                    <a:latin typeface="Arial"/>
                    <a:cs typeface="Arial"/>
                  </a:endParaRPr>
                </a:p>
              </p:txBody>
            </p:sp>
            <p:pic>
              <p:nvPicPr>
                <p:cNvPr id="74" name="Picture 73"/>
                <p:cNvPicPr>
                  <a:picLocks noChangeAspect="1"/>
                </p:cNvPicPr>
                <p:nvPr/>
              </p:nvPicPr>
              <p:blipFill>
                <a:blip r:embed="rId4"/>
                <a:stretch>
                  <a:fillRect/>
                </a:stretch>
              </p:blipFill>
              <p:spPr>
                <a:xfrm>
                  <a:off x="3901624" y="1034584"/>
                  <a:ext cx="412751" cy="362415"/>
                </a:xfrm>
                <a:prstGeom prst="rect">
                  <a:avLst/>
                </a:prstGeom>
              </p:spPr>
            </p:pic>
          </p:grpSp>
          <p:grpSp>
            <p:nvGrpSpPr>
              <p:cNvPr id="47" name="Group 46"/>
              <p:cNvGrpSpPr/>
              <p:nvPr/>
            </p:nvGrpSpPr>
            <p:grpSpPr>
              <a:xfrm>
                <a:off x="5667552" y="3626659"/>
                <a:ext cx="1608086" cy="653985"/>
                <a:chOff x="6394450" y="609600"/>
                <a:chExt cx="2279650" cy="927100"/>
              </a:xfrm>
            </p:grpSpPr>
            <p:sp>
              <p:nvSpPr>
                <p:cNvPr id="68" name="Rectangle 67">
                  <a:extLst>
                    <a:ext uri="{FF2B5EF4-FFF2-40B4-BE49-F238E27FC236}">
                      <a16:creationId xmlns:a16="http://schemas.microsoft.com/office/drawing/2014/main" id="{BB155533-2B77-4018-A172-10E7606C5B56}"/>
                    </a:ext>
                  </a:extLst>
                </p:cNvPr>
                <p:cNvSpPr/>
                <p:nvPr/>
              </p:nvSpPr>
              <p:spPr>
                <a:xfrm>
                  <a:off x="6394450" y="630190"/>
                  <a:ext cx="2279650" cy="906510"/>
                </a:xfrm>
                <a:prstGeom prst="rect">
                  <a:avLst/>
                </a:prstGeom>
                <a:solidFill>
                  <a:schemeClr val="bg1"/>
                </a:solid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BB155533-2B77-4018-A172-10E7606C5B56}"/>
                    </a:ext>
                  </a:extLst>
                </p:cNvPr>
                <p:cNvSpPr/>
                <p:nvPr/>
              </p:nvSpPr>
              <p:spPr>
                <a:xfrm>
                  <a:off x="6394450" y="63443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Subtitle 2"/>
                <p:cNvSpPr txBox="1">
                  <a:spLocks/>
                </p:cNvSpPr>
                <p:nvPr/>
              </p:nvSpPr>
              <p:spPr>
                <a:xfrm>
                  <a:off x="6394450" y="609600"/>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Project Feasibility</a:t>
                  </a:r>
                </a:p>
                <a:p>
                  <a:pPr>
                    <a:lnSpc>
                      <a:spcPct val="130000"/>
                    </a:lnSpc>
                  </a:pPr>
                  <a:endParaRPr lang="en-US" sz="1100" b="1" dirty="0">
                    <a:solidFill>
                      <a:srgbClr val="023553"/>
                    </a:solidFill>
                    <a:latin typeface="Arial"/>
                    <a:cs typeface="Arial"/>
                  </a:endParaRPr>
                </a:p>
                <a:p>
                  <a:r>
                    <a:rPr lang="en-US" sz="700" b="1" dirty="0">
                      <a:solidFill>
                        <a:srgbClr val="023553"/>
                      </a:solidFill>
                      <a:latin typeface="Arial"/>
                      <a:cs typeface="Arial"/>
                    </a:rPr>
                    <a:t>                  </a:t>
                  </a:r>
                  <a:r>
                    <a:rPr lang="en-US" sz="1400" dirty="0">
                      <a:solidFill>
                        <a:srgbClr val="023553"/>
                      </a:solidFill>
                      <a:latin typeface="Arial"/>
                      <a:cs typeface="Arial"/>
                    </a:rPr>
                    <a:t>Difficult</a:t>
                  </a:r>
                  <a:endParaRPr lang="en-US" sz="2000" dirty="0">
                    <a:solidFill>
                      <a:srgbClr val="023553"/>
                    </a:solidFill>
                    <a:latin typeface="Arial"/>
                    <a:cs typeface="Arial"/>
                  </a:endParaRPr>
                </a:p>
              </p:txBody>
            </p:sp>
          </p:grpSp>
          <p:grpSp>
            <p:nvGrpSpPr>
              <p:cNvPr id="49" name="Group 48"/>
              <p:cNvGrpSpPr/>
              <p:nvPr/>
            </p:nvGrpSpPr>
            <p:grpSpPr>
              <a:xfrm>
                <a:off x="3958478" y="3620657"/>
                <a:ext cx="1608086" cy="660337"/>
                <a:chOff x="927100" y="618602"/>
                <a:chExt cx="2279650" cy="936104"/>
              </a:xfrm>
            </p:grpSpPr>
            <p:sp>
              <p:nvSpPr>
                <p:cNvPr id="64" name="Rectangle 63">
                  <a:extLst>
                    <a:ext uri="{FF2B5EF4-FFF2-40B4-BE49-F238E27FC236}">
                      <a16:creationId xmlns:a16="http://schemas.microsoft.com/office/drawing/2014/main" id="{BB155533-2B77-4018-A172-10E7606C5B56}"/>
                    </a:ext>
                  </a:extLst>
                </p:cNvPr>
                <p:cNvSpPr/>
                <p:nvPr/>
              </p:nvSpPr>
              <p:spPr>
                <a:xfrm>
                  <a:off x="927100" y="646655"/>
                  <a:ext cx="2279650" cy="908051"/>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BB155533-2B77-4018-A172-10E7606C5B56}"/>
                    </a:ext>
                  </a:extLst>
                </p:cNvPr>
                <p:cNvSpPr/>
                <p:nvPr/>
              </p:nvSpPr>
              <p:spPr>
                <a:xfrm>
                  <a:off x="927100" y="646654"/>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Subtitle 2"/>
                <p:cNvSpPr txBox="1">
                  <a:spLocks/>
                </p:cNvSpPr>
                <p:nvPr/>
              </p:nvSpPr>
              <p:spPr>
                <a:xfrm>
                  <a:off x="927100" y="618602"/>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Project Timeline</a:t>
                  </a:r>
                </a:p>
                <a:p>
                  <a:pPr>
                    <a:lnSpc>
                      <a:spcPct val="130000"/>
                    </a:lnSpc>
                  </a:pPr>
                  <a:endParaRPr lang="en-US" sz="300" b="1" dirty="0">
                    <a:solidFill>
                      <a:srgbClr val="023553"/>
                    </a:solidFill>
                    <a:latin typeface="Arial"/>
                    <a:cs typeface="Arial"/>
                  </a:endParaRPr>
                </a:p>
                <a:p>
                  <a:pPr>
                    <a:lnSpc>
                      <a:spcPct val="200000"/>
                    </a:lnSpc>
                  </a:pPr>
                  <a:r>
                    <a:rPr lang="en-US" sz="1400" dirty="0">
                      <a:solidFill>
                        <a:srgbClr val="023553"/>
                      </a:solidFill>
                      <a:latin typeface="Arial"/>
                      <a:cs typeface="Arial"/>
                    </a:rPr>
                    <a:t>         2-5 years</a:t>
                  </a:r>
                </a:p>
                <a:p>
                  <a:pPr algn="l">
                    <a:lnSpc>
                      <a:spcPct val="130000"/>
                    </a:lnSpc>
                  </a:pPr>
                  <a:endParaRPr lang="en-US" sz="950" dirty="0">
                    <a:solidFill>
                      <a:srgbClr val="FFFFFF"/>
                    </a:solidFill>
                    <a:latin typeface="Arial"/>
                    <a:cs typeface="Arial"/>
                  </a:endParaRPr>
                </a:p>
              </p:txBody>
            </p:sp>
          </p:grpSp>
          <p:grpSp>
            <p:nvGrpSpPr>
              <p:cNvPr id="50" name="Group 49"/>
              <p:cNvGrpSpPr/>
              <p:nvPr/>
            </p:nvGrpSpPr>
            <p:grpSpPr>
              <a:xfrm>
                <a:off x="3958478" y="4383076"/>
                <a:ext cx="1608086" cy="653985"/>
                <a:chOff x="3660775" y="609600"/>
                <a:chExt cx="2279650" cy="927100"/>
              </a:xfrm>
            </p:grpSpPr>
            <p:sp>
              <p:nvSpPr>
                <p:cNvPr id="58" name="Rectangle 57">
                  <a:extLst>
                    <a:ext uri="{FF2B5EF4-FFF2-40B4-BE49-F238E27FC236}">
                      <a16:creationId xmlns:a16="http://schemas.microsoft.com/office/drawing/2014/main" id="{BB155533-2B77-4018-A172-10E7606C5B56}"/>
                    </a:ext>
                  </a:extLst>
                </p:cNvPr>
                <p:cNvSpPr/>
                <p:nvPr/>
              </p:nvSpPr>
              <p:spPr>
                <a:xfrm>
                  <a:off x="3660775" y="628650"/>
                  <a:ext cx="2279650" cy="908050"/>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9" name="Rectangle 58">
                  <a:extLst>
                    <a:ext uri="{FF2B5EF4-FFF2-40B4-BE49-F238E27FC236}">
                      <a16:creationId xmlns:a16="http://schemas.microsoft.com/office/drawing/2014/main" id="{BB155533-2B77-4018-A172-10E7606C5B56}"/>
                    </a:ext>
                  </a:extLst>
                </p:cNvPr>
                <p:cNvSpPr/>
                <p:nvPr/>
              </p:nvSpPr>
              <p:spPr>
                <a:xfrm>
                  <a:off x="3660775" y="62865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Subtitle 2"/>
                <p:cNvSpPr txBox="1">
                  <a:spLocks/>
                </p:cNvSpPr>
                <p:nvPr/>
              </p:nvSpPr>
              <p:spPr>
                <a:xfrm>
                  <a:off x="3660775" y="609600"/>
                  <a:ext cx="2279650" cy="92710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Project Maintenance</a:t>
                  </a:r>
                </a:p>
                <a:p>
                  <a:pPr>
                    <a:lnSpc>
                      <a:spcPct val="130000"/>
                    </a:lnSpc>
                  </a:pPr>
                  <a:endParaRPr lang="en-US" sz="650" b="1" dirty="0">
                    <a:solidFill>
                      <a:srgbClr val="023553"/>
                    </a:solidFill>
                    <a:latin typeface="Arial"/>
                    <a:cs typeface="Arial"/>
                  </a:endParaRPr>
                </a:p>
                <a:p>
                  <a:pPr>
                    <a:lnSpc>
                      <a:spcPct val="130000"/>
                    </a:lnSpc>
                  </a:pPr>
                  <a:endParaRPr lang="en-US" sz="300" b="1" dirty="0">
                    <a:solidFill>
                      <a:srgbClr val="023553"/>
                    </a:solidFill>
                    <a:latin typeface="Arial"/>
                    <a:cs typeface="Arial"/>
                  </a:endParaRPr>
                </a:p>
                <a:p>
                  <a:pPr algn="l"/>
                  <a:r>
                    <a:rPr lang="en-US" sz="1600" dirty="0">
                      <a:solidFill>
                        <a:srgbClr val="023553"/>
                      </a:solidFill>
                      <a:latin typeface="Arial"/>
                      <a:cs typeface="Arial"/>
                    </a:rPr>
                    <a:t>                      </a:t>
                  </a:r>
                  <a:r>
                    <a:rPr lang="en-US" sz="1400" dirty="0">
                      <a:solidFill>
                        <a:srgbClr val="023553"/>
                      </a:solidFill>
                      <a:latin typeface="Arial"/>
                      <a:cs typeface="Arial"/>
                    </a:rPr>
                    <a:t>Low/None</a:t>
                  </a:r>
                </a:p>
                <a:p>
                  <a:pPr algn="l"/>
                  <a:endParaRPr lang="en-US" sz="800" b="1" dirty="0">
                    <a:solidFill>
                      <a:srgbClr val="023553"/>
                    </a:solidFill>
                    <a:latin typeface="Arial"/>
                    <a:cs typeface="Arial"/>
                  </a:endParaRPr>
                </a:p>
                <a:p>
                  <a:pPr algn="l">
                    <a:lnSpc>
                      <a:spcPct val="130000"/>
                    </a:lnSpc>
                  </a:pPr>
                  <a:endParaRPr lang="en-US" sz="500" dirty="0">
                    <a:solidFill>
                      <a:srgbClr val="FFFFFF"/>
                    </a:solidFill>
                    <a:latin typeface="Arial"/>
                    <a:cs typeface="Arial"/>
                  </a:endParaRPr>
                </a:p>
              </p:txBody>
            </p:sp>
          </p:grpSp>
          <p:grpSp>
            <p:nvGrpSpPr>
              <p:cNvPr id="51" name="Group 50"/>
              <p:cNvGrpSpPr/>
              <p:nvPr/>
            </p:nvGrpSpPr>
            <p:grpSpPr>
              <a:xfrm>
                <a:off x="5667551" y="4396285"/>
                <a:ext cx="1608087" cy="660933"/>
                <a:chOff x="6394450" y="599750"/>
                <a:chExt cx="2279652" cy="936950"/>
              </a:xfrm>
            </p:grpSpPr>
            <p:sp>
              <p:nvSpPr>
                <p:cNvPr id="52" name="Rectangle 51">
                  <a:extLst>
                    <a:ext uri="{FF2B5EF4-FFF2-40B4-BE49-F238E27FC236}">
                      <a16:creationId xmlns:a16="http://schemas.microsoft.com/office/drawing/2014/main" id="{BB155533-2B77-4018-A172-10E7606C5B56}"/>
                    </a:ext>
                  </a:extLst>
                </p:cNvPr>
                <p:cNvSpPr/>
                <p:nvPr/>
              </p:nvSpPr>
              <p:spPr>
                <a:xfrm>
                  <a:off x="6394451" y="628650"/>
                  <a:ext cx="2279651" cy="908050"/>
                </a:xfrm>
                <a:prstGeom prst="rect">
                  <a:avLst/>
                </a:prstGeom>
                <a:solidFill>
                  <a:srgbClr val="FFFFFF"/>
                </a:solidFill>
                <a:ln w="9525" cmpd="sng">
                  <a:solidFill>
                    <a:srgbClr val="D9D9D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BB155533-2B77-4018-A172-10E7606C5B56}"/>
                    </a:ext>
                  </a:extLst>
                </p:cNvPr>
                <p:cNvSpPr/>
                <p:nvPr/>
              </p:nvSpPr>
              <p:spPr>
                <a:xfrm>
                  <a:off x="6394450" y="599750"/>
                  <a:ext cx="2279650" cy="292100"/>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4" name="Subtitle 2"/>
                <p:cNvSpPr txBox="1">
                  <a:spLocks/>
                </p:cNvSpPr>
                <p:nvPr/>
              </p:nvSpPr>
              <p:spPr>
                <a:xfrm>
                  <a:off x="6394450" y="599750"/>
                  <a:ext cx="2279650" cy="90837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023553"/>
                      </a:solidFill>
                      <a:latin typeface="Arial"/>
                      <a:cs typeface="Arial"/>
                    </a:rPr>
                    <a:t>Publicity Impact</a:t>
                  </a:r>
                </a:p>
                <a:p>
                  <a:pPr>
                    <a:lnSpc>
                      <a:spcPct val="130000"/>
                    </a:lnSpc>
                  </a:pPr>
                  <a:endParaRPr lang="en-US" sz="300" b="1" dirty="0">
                    <a:solidFill>
                      <a:srgbClr val="023553"/>
                    </a:solidFill>
                    <a:latin typeface="Arial"/>
                    <a:cs typeface="Arial"/>
                  </a:endParaRPr>
                </a:p>
                <a:p>
                  <a:pPr>
                    <a:lnSpc>
                      <a:spcPct val="130000"/>
                    </a:lnSpc>
                  </a:pPr>
                  <a:endParaRPr lang="en-US" sz="100" b="1" dirty="0">
                    <a:solidFill>
                      <a:srgbClr val="023553"/>
                    </a:solidFill>
                    <a:latin typeface="Arial"/>
                    <a:cs typeface="Arial"/>
                  </a:endParaRPr>
                </a:p>
                <a:p>
                  <a:pPr>
                    <a:lnSpc>
                      <a:spcPct val="150000"/>
                    </a:lnSpc>
                  </a:pPr>
                  <a:r>
                    <a:rPr lang="en-US" sz="1400" dirty="0">
                      <a:solidFill>
                        <a:srgbClr val="023553"/>
                      </a:solidFill>
                      <a:latin typeface="Arial"/>
                      <a:cs typeface="Arial"/>
                    </a:rPr>
                    <a:t>                       Wow, </a:t>
                  </a:r>
                </a:p>
                <a:p>
                  <a:pPr>
                    <a:lnSpc>
                      <a:spcPct val="90000"/>
                    </a:lnSpc>
                  </a:pPr>
                  <a:r>
                    <a:rPr lang="en-US" sz="800" dirty="0">
                      <a:solidFill>
                        <a:srgbClr val="023553"/>
                      </a:solidFill>
                      <a:latin typeface="Arial"/>
                      <a:cs typeface="Arial"/>
                    </a:rPr>
                    <a:t>                                          amazing project!</a:t>
                  </a:r>
                </a:p>
                <a:p>
                  <a:pPr algn="l">
                    <a:lnSpc>
                      <a:spcPct val="130000"/>
                    </a:lnSpc>
                  </a:pPr>
                  <a:endParaRPr lang="en-US" sz="950" dirty="0">
                    <a:solidFill>
                      <a:srgbClr val="FFFFFF"/>
                    </a:solidFill>
                    <a:latin typeface="Arial"/>
                    <a:cs typeface="Arial"/>
                  </a:endParaRPr>
                </a:p>
                <a:p>
                  <a:pPr algn="l">
                    <a:lnSpc>
                      <a:spcPct val="120000"/>
                    </a:lnSpc>
                  </a:pPr>
                  <a:endParaRPr lang="en-US" sz="700" dirty="0">
                    <a:solidFill>
                      <a:srgbClr val="FFFFFF"/>
                    </a:solidFill>
                    <a:latin typeface="Arial"/>
                    <a:cs typeface="Arial"/>
                  </a:endParaRPr>
                </a:p>
              </p:txBody>
            </p:sp>
            <p:pic>
              <p:nvPicPr>
                <p:cNvPr id="55" name="Picture 54"/>
                <p:cNvPicPr>
                  <a:picLocks noChangeAspect="1"/>
                </p:cNvPicPr>
                <p:nvPr/>
              </p:nvPicPr>
              <p:blipFill>
                <a:blip r:embed="rId5"/>
                <a:stretch>
                  <a:fillRect/>
                </a:stretch>
              </p:blipFill>
              <p:spPr>
                <a:xfrm>
                  <a:off x="6550331" y="1062041"/>
                  <a:ext cx="930758" cy="292100"/>
                </a:xfrm>
                <a:prstGeom prst="rect">
                  <a:avLst/>
                </a:prstGeom>
              </p:spPr>
            </p:pic>
          </p:grpSp>
        </p:grpSp>
        <p:pic>
          <p:nvPicPr>
            <p:cNvPr id="79" name="Picture 78"/>
            <p:cNvPicPr>
              <a:picLocks noChangeAspect="1"/>
            </p:cNvPicPr>
            <p:nvPr/>
          </p:nvPicPr>
          <p:blipFill>
            <a:blip r:embed="rId6"/>
            <a:stretch>
              <a:fillRect/>
            </a:stretch>
          </p:blipFill>
          <p:spPr>
            <a:xfrm>
              <a:off x="6162163" y="4538660"/>
              <a:ext cx="673399" cy="393192"/>
            </a:xfrm>
            <a:prstGeom prst="rect">
              <a:avLst/>
            </a:prstGeom>
          </p:spPr>
        </p:pic>
        <p:pic>
          <p:nvPicPr>
            <p:cNvPr id="80" name="Picture 79"/>
            <p:cNvPicPr>
              <a:picLocks noChangeAspect="1"/>
            </p:cNvPicPr>
            <p:nvPr/>
          </p:nvPicPr>
          <p:blipFill>
            <a:blip r:embed="rId7"/>
            <a:stretch>
              <a:fillRect/>
            </a:stretch>
          </p:blipFill>
          <p:spPr>
            <a:xfrm>
              <a:off x="3513685" y="5685125"/>
              <a:ext cx="711286" cy="449533"/>
            </a:xfrm>
            <a:prstGeom prst="rect">
              <a:avLst/>
            </a:prstGeom>
          </p:spPr>
        </p:pic>
      </p:grpSp>
      <p:grpSp>
        <p:nvGrpSpPr>
          <p:cNvPr id="7" name="Group 6"/>
          <p:cNvGrpSpPr/>
          <p:nvPr/>
        </p:nvGrpSpPr>
        <p:grpSpPr>
          <a:xfrm>
            <a:off x="662640" y="376465"/>
            <a:ext cx="2229522" cy="973667"/>
            <a:chOff x="471345" y="596901"/>
            <a:chExt cx="2229522" cy="973667"/>
          </a:xfrm>
        </p:grpSpPr>
        <p:sp>
          <p:nvSpPr>
            <p:cNvPr id="45"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OVERVIEW</a:t>
              </a:r>
              <a:endParaRPr lang="en-US" sz="1400" dirty="0">
                <a:solidFill>
                  <a:srgbClr val="007786"/>
                </a:solidFill>
                <a:latin typeface="Arial"/>
                <a:cs typeface="Arial"/>
              </a:endParaRPr>
            </a:p>
          </p:txBody>
        </p:sp>
        <p:sp>
          <p:nvSpPr>
            <p:cNvPr id="48" name="Rectangle 47">
              <a:extLst>
                <a:ext uri="{FF2B5EF4-FFF2-40B4-BE49-F238E27FC236}">
                  <a16:creationId xmlns:a16="http://schemas.microsoft.com/office/drawing/2014/main" id="{BB155533-2B77-4018-A172-10E7606C5B56}"/>
                </a:ext>
              </a:extLst>
            </p:cNvPr>
            <p:cNvSpPr/>
            <p:nvPr/>
          </p:nvSpPr>
          <p:spPr>
            <a:xfrm>
              <a:off x="554812" y="1316566"/>
              <a:ext cx="19428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56" name="Picture 10">
            <a:extLst>
              <a:ext uri="{FF2B5EF4-FFF2-40B4-BE49-F238E27FC236}">
                <a16:creationId xmlns:a16="http://schemas.microsoft.com/office/drawing/2014/main" id="{B5574D16-6FC1-1747-A855-939C3C25E2E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93574" y="370948"/>
            <a:ext cx="840569" cy="863598"/>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12">
            <a:extLst>
              <a:ext uri="{FF2B5EF4-FFF2-40B4-BE49-F238E27FC236}">
                <a16:creationId xmlns:a16="http://schemas.microsoft.com/office/drawing/2014/main" id="{24354F4E-ED5B-FF48-8187-194B76F18A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32815" y="452260"/>
            <a:ext cx="1565074" cy="782537"/>
          </a:xfrm>
          <a:prstGeom prst="rect">
            <a:avLst/>
          </a:prstGeom>
          <a:noFill/>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122151E2-82DF-294F-836D-F9C3E59FEC62}"/>
              </a:ext>
            </a:extLst>
          </p:cNvPr>
          <p:cNvSpPr/>
          <p:nvPr/>
        </p:nvSpPr>
        <p:spPr>
          <a:xfrm>
            <a:off x="4593894" y="1420519"/>
            <a:ext cx="3980926" cy="2277547"/>
          </a:xfrm>
          <a:prstGeom prst="rect">
            <a:avLst/>
          </a:prstGeom>
        </p:spPr>
        <p:txBody>
          <a:bodyPr wrap="square">
            <a:spAutoFit/>
          </a:bodyPr>
          <a:lstStyle/>
          <a:p>
            <a:r>
              <a:rPr lang="en-US" sz="900" b="1" dirty="0"/>
              <a:t>Why don’t the buyers just put solar panels on their own roofs? </a:t>
            </a:r>
          </a:p>
          <a:p>
            <a:r>
              <a:rPr lang="en-US" sz="900" dirty="0"/>
              <a:t>While on-campus solar installations can generate a significant level of emission-free electricity, the sites in North Carolina were chosen because the partners’ dense urban campuses did not have enough rooftop or open space to install the number of solar panels or wind turbines required to meet their ambitious greenhouse gas reduction goals or their approximately 260,000 MWh of combined annual electricity demand. The solar power generated in North Carolina is able to reach the partners about 230 miles away because it is fed onto the same regional electricity grid to which all CPSP partners are connected. Since electrons are fungible, the power purchased from North Carolina can displace electrons on the regional grid that otherwise would need to be produced by more carbon-intensive generation sources, thereby increasing the share of renewable generation in PJM’s regional power supply mix. This fungibility of electrons occurs regardless of generation source, including conventional electricity supply.</a:t>
            </a:r>
            <a:br>
              <a:rPr lang="en-US" sz="500" dirty="0"/>
            </a:br>
            <a:r>
              <a:rPr lang="en-US" sz="700" b="1" dirty="0">
                <a:latin typeface="Arial"/>
                <a:cs typeface="Arial"/>
              </a:rPr>
              <a:t>.</a:t>
            </a:r>
          </a:p>
        </p:txBody>
      </p:sp>
      <p:pic>
        <p:nvPicPr>
          <p:cNvPr id="2" name="Picture 1">
            <a:extLst>
              <a:ext uri="{FF2B5EF4-FFF2-40B4-BE49-F238E27FC236}">
                <a16:creationId xmlns:a16="http://schemas.microsoft.com/office/drawing/2014/main" id="{D4B7167F-2A84-AA44-AAE6-04BB5B57D83A}"/>
              </a:ext>
            </a:extLst>
          </p:cNvPr>
          <p:cNvPicPr>
            <a:picLocks noChangeAspect="1"/>
          </p:cNvPicPr>
          <p:nvPr/>
        </p:nvPicPr>
        <p:blipFill>
          <a:blip r:embed="rId10"/>
          <a:stretch>
            <a:fillRect/>
          </a:stretch>
        </p:blipFill>
        <p:spPr>
          <a:xfrm>
            <a:off x="3604720" y="4358929"/>
            <a:ext cx="529215" cy="640627"/>
          </a:xfrm>
          <a:prstGeom prst="rect">
            <a:avLst/>
          </a:prstGeom>
        </p:spPr>
      </p:pic>
    </p:spTree>
    <p:extLst>
      <p:ext uri="{BB962C8B-B14F-4D97-AF65-F5344CB8AC3E}">
        <p14:creationId xmlns:p14="http://schemas.microsoft.com/office/powerpoint/2010/main" val="24032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323" y="1958826"/>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001445" y="590600"/>
            <a:ext cx="2658532" cy="5750957"/>
            <a:chOff x="2755901" y="590600"/>
            <a:chExt cx="2658532" cy="5750957"/>
          </a:xfrm>
        </p:grpSpPr>
        <p:sp>
          <p:nvSpPr>
            <p:cNvPr id="83" name="Rectangle 82">
              <a:extLst>
                <a:ext uri="{FF2B5EF4-FFF2-40B4-BE49-F238E27FC236}">
                  <a16:creationId xmlns:a16="http://schemas.microsoft.com/office/drawing/2014/main" id="{BB155533-2B77-4018-A172-10E7606C5B56}"/>
                </a:ext>
              </a:extLst>
            </p:cNvPr>
            <p:cNvSpPr/>
            <p:nvPr/>
          </p:nvSpPr>
          <p:spPr>
            <a:xfrm>
              <a:off x="2755901" y="1958826"/>
              <a:ext cx="2645832" cy="4382731"/>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32232"/>
              <a:ext cx="2658532" cy="5256635"/>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GHG &amp; Environmental Impact</a:t>
              </a:r>
            </a:p>
            <a:p>
              <a:endParaRPr lang="en-US" sz="1600" dirty="0">
                <a:solidFill>
                  <a:srgbClr val="173647"/>
                </a:solidFill>
                <a:latin typeface="Arial"/>
                <a:cs typeface="Arial"/>
              </a:endParaRPr>
            </a:p>
            <a:p>
              <a:r>
                <a:rPr lang="en-US" sz="2000" dirty="0">
                  <a:solidFill>
                    <a:srgbClr val="173647"/>
                  </a:solidFill>
                  <a:latin typeface="Arial"/>
                  <a:cs typeface="Arial"/>
                </a:rPr>
                <a:t>     Enormous</a:t>
              </a:r>
            </a:p>
            <a:p>
              <a:r>
                <a:rPr lang="en-US" sz="900" dirty="0">
                  <a:solidFill>
                    <a:srgbClr val="173647"/>
                  </a:solidFill>
                  <a:latin typeface="Arial"/>
                  <a:cs typeface="Arial"/>
                </a:rPr>
                <a:t>                     </a:t>
              </a:r>
            </a:p>
            <a:p>
              <a:pPr algn="l">
                <a:lnSpc>
                  <a:spcPct val="130000"/>
                </a:lnSpc>
              </a:pPr>
              <a:endParaRPr lang="en-US" sz="950" dirty="0">
                <a:solidFill>
                  <a:schemeClr val="tx1">
                    <a:lumMod val="50000"/>
                    <a:lumOff val="50000"/>
                  </a:schemeClr>
                </a:solidFill>
                <a:latin typeface="Arial"/>
                <a:cs typeface="Arial"/>
              </a:endParaRPr>
            </a:p>
            <a:p>
              <a:pPr algn="l">
                <a:lnSpc>
                  <a:spcPct val="130000"/>
                </a:lnSpc>
              </a:pPr>
              <a:r>
                <a:rPr lang="en-US" sz="810" dirty="0">
                  <a:solidFill>
                    <a:schemeClr val="tx1"/>
                  </a:solidFill>
                </a:rPr>
                <a:t>The system will utilize nearly a quarter million solar PV panels and, on average, is expected to generate around 117,000 MWh of emission-free electricity per year for GW, AU, and GWUH annually over the 20-year term.</a:t>
              </a:r>
              <a:r>
                <a:rPr lang="en-US" sz="810" b="1" dirty="0">
                  <a:solidFill>
                    <a:schemeClr val="tx1"/>
                  </a:solidFill>
                </a:rPr>
                <a:t> </a:t>
              </a:r>
              <a:r>
                <a:rPr lang="en-US" sz="810" dirty="0">
                  <a:solidFill>
                    <a:schemeClr val="tx1"/>
                  </a:solidFill>
                </a:rPr>
                <a:t>The project will displace electricity produced from more polluting sources, reducing GW’s, AU’s, and GWUH’s cumulative emissions by about 60,000 metric tons of carbon dioxide equivalent (CO2e) per year, which is roughly equivalent to removing 12,500 cars off the road; the carbon sequestered by 50,000 acres of U.S. forests annually; or eliminating the emissions from 8,200 U.S. homes’ electricity use. </a:t>
              </a:r>
            </a:p>
            <a:p>
              <a:pPr algn="l">
                <a:lnSpc>
                  <a:spcPct val="130000"/>
                </a:lnSpc>
              </a:pPr>
              <a:endParaRPr lang="en-US" sz="810" dirty="0">
                <a:solidFill>
                  <a:schemeClr val="tx1"/>
                </a:solidFill>
              </a:endParaRPr>
            </a:p>
            <a:p>
              <a:pPr algn="l">
                <a:lnSpc>
                  <a:spcPct val="130000"/>
                </a:lnSpc>
              </a:pPr>
              <a:r>
                <a:rPr lang="en-US" sz="810" dirty="0">
                  <a:solidFill>
                    <a:schemeClr val="tx1"/>
                  </a:solidFill>
                </a:rPr>
                <a:t>Under the terms of the contract, the universities and the hospital will receive both the electricity generated by the solar farm and the environmental benefits, also known as Renewable Energy Certificates (RECs), associated with the farm’s production. Most other renewable energy deals include either the electricity or the environmental benefits, but it is less common to receive both. Additionally, the project has been structured so that the customers are purchasing the power at the point of delivery directly from the developer. According to an analysis by Coho, less than one percent of large electricity consumers are able to manage their off-site renewable energy in this way.</a:t>
              </a:r>
              <a:endParaRPr lang="en-US" sz="810" dirty="0">
                <a:solidFill>
                  <a:schemeClr val="tx1"/>
                </a:solidFill>
                <a:latin typeface="Arial"/>
                <a:cs typeface="Arial"/>
              </a:endParaRPr>
            </a:p>
          </p:txBody>
        </p:sp>
        <p:pic>
          <p:nvPicPr>
            <p:cNvPr id="82" name="Picture 81"/>
            <p:cNvPicPr>
              <a:picLocks noChangeAspect="1"/>
            </p:cNvPicPr>
            <p:nvPr/>
          </p:nvPicPr>
          <p:blipFill>
            <a:blip r:embed="rId2"/>
            <a:stretch>
              <a:fillRect/>
            </a:stretch>
          </p:blipFill>
          <p:spPr>
            <a:xfrm>
              <a:off x="2844577" y="1128415"/>
              <a:ext cx="623024" cy="716736"/>
            </a:xfrm>
            <a:prstGeom prst="rect">
              <a:avLst/>
            </a:prstGeom>
          </p:spPr>
        </p:pic>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323" y="581432"/>
            <a:ext cx="2645981" cy="5645001"/>
            <a:chOff x="2755752" y="581432"/>
            <a:chExt cx="2645981" cy="5645001"/>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752" y="581432"/>
              <a:ext cx="2645832" cy="5561650"/>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Economic Impact &amp; Savings</a:t>
              </a:r>
            </a:p>
            <a:p>
              <a:pPr>
                <a:lnSpc>
                  <a:spcPts val="2400"/>
                </a:lnSpc>
              </a:pPr>
              <a:r>
                <a:rPr lang="en-US" sz="2000" dirty="0">
                  <a:solidFill>
                    <a:srgbClr val="173647"/>
                  </a:solidFill>
                  <a:latin typeface="Arial"/>
                  <a:cs typeface="Arial"/>
                </a:rPr>
                <a:t> 		 		</a:t>
              </a:r>
            </a:p>
            <a:p>
              <a:pPr algn="l">
                <a:lnSpc>
                  <a:spcPct val="130000"/>
                </a:lnSpc>
              </a:pPr>
              <a:endParaRPr lang="en-US" sz="810" dirty="0">
                <a:solidFill>
                  <a:schemeClr val="tx1"/>
                </a:solidFill>
              </a:endParaRPr>
            </a:p>
            <a:p>
              <a:pPr algn="l">
                <a:lnSpc>
                  <a:spcPct val="130000"/>
                </a:lnSpc>
              </a:pPr>
              <a:endParaRPr lang="en-US" sz="810" dirty="0">
                <a:solidFill>
                  <a:schemeClr val="tx1"/>
                </a:solidFill>
              </a:endParaRPr>
            </a:p>
            <a:p>
              <a:pPr algn="l">
                <a:lnSpc>
                  <a:spcPct val="130000"/>
                </a:lnSpc>
              </a:pPr>
              <a:endParaRPr lang="en-US" sz="810" dirty="0">
                <a:solidFill>
                  <a:schemeClr val="tx1"/>
                </a:solidFill>
              </a:endParaRPr>
            </a:p>
            <a:p>
              <a:pPr algn="l">
                <a:lnSpc>
                  <a:spcPct val="130000"/>
                </a:lnSpc>
              </a:pPr>
              <a:endParaRPr lang="en-US" sz="810" dirty="0">
                <a:solidFill>
                  <a:schemeClr val="tx1"/>
                </a:solidFill>
              </a:endParaRPr>
            </a:p>
            <a:p>
              <a:pPr algn="l">
                <a:lnSpc>
                  <a:spcPct val="130000"/>
                </a:lnSpc>
              </a:pPr>
              <a:r>
                <a:rPr lang="en-US" sz="810" dirty="0">
                  <a:solidFill>
                    <a:schemeClr val="tx1"/>
                  </a:solidFill>
                </a:rPr>
                <a:t>Although the price of the PPA is confidential under terms of the contract, the 20-year agreement produces a total cost that is competitive with today’s market prices. Cost savings will likely increase over time because market electricity prices are anticipated to rise over the duration of the contract, including a possible future price on carbon. The long-term contract also reduces GW’s exposure to market volatility through a fixed price for a large portion of the electricity consumed. </a:t>
              </a:r>
            </a:p>
            <a:p>
              <a:pPr algn="l">
                <a:lnSpc>
                  <a:spcPct val="130000"/>
                </a:lnSpc>
              </a:pPr>
              <a:endParaRPr lang="en-US" sz="810" dirty="0">
                <a:solidFill>
                  <a:schemeClr val="tx1"/>
                </a:solidFill>
              </a:endParaRPr>
            </a:p>
            <a:p>
              <a:pPr algn="l">
                <a:lnSpc>
                  <a:spcPct val="130000"/>
                </a:lnSpc>
              </a:pPr>
              <a:r>
                <a:rPr lang="en-US" sz="810" dirty="0">
                  <a:solidFill>
                    <a:schemeClr val="tx1"/>
                  </a:solidFill>
                </a:rPr>
                <a:t>North Carolina state incentives played a role in the project's location, as North Carolina offered a 35% corporate tax credit for renewable energy investments through 2015. Additionally, the 30% federal investment tax credit also applied and was available in each state through 2016, when it reverted to 10% without further Congressional action. </a:t>
              </a:r>
            </a:p>
            <a:p>
              <a:pPr algn="l">
                <a:lnSpc>
                  <a:spcPct val="130000"/>
                </a:lnSpc>
              </a:pPr>
              <a:endParaRPr lang="en-US" sz="810" dirty="0">
                <a:solidFill>
                  <a:schemeClr val="tx1"/>
                </a:solidFill>
              </a:endParaRPr>
            </a:p>
            <a:p>
              <a:pPr algn="l">
                <a:lnSpc>
                  <a:spcPct val="130000"/>
                </a:lnSpc>
              </a:pPr>
              <a:r>
                <a:rPr lang="en-US" sz="810" dirty="0">
                  <a:solidFill>
                    <a:schemeClr val="tx1"/>
                  </a:solidFill>
                </a:rPr>
                <a:t>The project also created hundreds of construction jobs at the solar sites in North Carolina communities, with the majority of jobs being filled by local labor from eastern North Carolina counties.</a:t>
              </a:r>
            </a:p>
            <a:p>
              <a:pPr algn="l"/>
              <a:br>
                <a:rPr lang="en-US" sz="900" dirty="0">
                  <a:solidFill>
                    <a:schemeClr val="tx1"/>
                  </a:solidFill>
                </a:rPr>
              </a:br>
              <a:br>
                <a:rPr lang="en-US" sz="900" dirty="0">
                  <a:solidFill>
                    <a:schemeClr val="tx1"/>
                  </a:solidFill>
                </a:rPr>
              </a:br>
              <a:endParaRPr lang="en-US" sz="830" dirty="0">
                <a:solidFill>
                  <a:schemeClr val="tx1"/>
                </a:solidFill>
              </a:endParaRPr>
            </a:p>
            <a:p>
              <a:br>
                <a:rPr lang="en-US" sz="800" dirty="0"/>
              </a:br>
              <a:endParaRPr lang="en-US" sz="6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 name="Picture 1">
            <a:extLst>
              <a:ext uri="{FF2B5EF4-FFF2-40B4-BE49-F238E27FC236}">
                <a16:creationId xmlns:a16="http://schemas.microsoft.com/office/drawing/2014/main" id="{96EA6039-39B1-2541-87B0-B86A58353A43}"/>
              </a:ext>
            </a:extLst>
          </p:cNvPr>
          <p:cNvPicPr>
            <a:picLocks noChangeAspect="1"/>
          </p:cNvPicPr>
          <p:nvPr/>
        </p:nvPicPr>
        <p:blipFill>
          <a:blip r:embed="rId3"/>
          <a:stretch>
            <a:fillRect/>
          </a:stretch>
        </p:blipFill>
        <p:spPr>
          <a:xfrm>
            <a:off x="68588" y="2114675"/>
            <a:ext cx="2770560" cy="3732560"/>
          </a:xfrm>
          <a:prstGeom prst="rect">
            <a:avLst/>
          </a:prstGeom>
        </p:spPr>
      </p:pic>
      <p:pic>
        <p:nvPicPr>
          <p:cNvPr id="4" name="Picture 3">
            <a:extLst>
              <a:ext uri="{FF2B5EF4-FFF2-40B4-BE49-F238E27FC236}">
                <a16:creationId xmlns:a16="http://schemas.microsoft.com/office/drawing/2014/main" id="{1C9754ED-3899-0F41-94AD-B496BC248E6D}"/>
              </a:ext>
            </a:extLst>
          </p:cNvPr>
          <p:cNvPicPr>
            <a:picLocks noChangeAspect="1"/>
          </p:cNvPicPr>
          <p:nvPr/>
        </p:nvPicPr>
        <p:blipFill>
          <a:blip r:embed="rId4"/>
          <a:stretch>
            <a:fillRect/>
          </a:stretch>
        </p:blipFill>
        <p:spPr>
          <a:xfrm>
            <a:off x="5946323" y="994055"/>
            <a:ext cx="2645981" cy="878288"/>
          </a:xfrm>
          <a:prstGeom prst="rect">
            <a:avLst/>
          </a:prstGeom>
        </p:spPr>
      </p:pic>
    </p:spTree>
    <p:extLst>
      <p:ext uri="{BB962C8B-B14F-4D97-AF65-F5344CB8AC3E}">
        <p14:creationId xmlns:p14="http://schemas.microsoft.com/office/powerpoint/2010/main" val="348430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337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3035918" y="623534"/>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1987775"/>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624361"/>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Feasibility</a:t>
              </a:r>
            </a:p>
            <a:p>
              <a:pPr>
                <a:lnSpc>
                  <a:spcPct val="130000"/>
                </a:lnSpc>
              </a:pPr>
              <a:endParaRPr lang="en-US" sz="1600" dirty="0">
                <a:solidFill>
                  <a:srgbClr val="173647"/>
                </a:solidFill>
                <a:latin typeface="Arial"/>
                <a:cs typeface="Arial"/>
              </a:endParaRPr>
            </a:p>
            <a:p>
              <a:r>
                <a:rPr lang="en-US" sz="2000" dirty="0">
                  <a:solidFill>
                    <a:srgbClr val="173647"/>
                  </a:solidFill>
                  <a:latin typeface="Arial"/>
                  <a:cs typeface="Arial"/>
                </a:rPr>
                <a:t>           Difficult</a:t>
              </a:r>
            </a:p>
            <a:p>
              <a:pPr algn="l">
                <a:lnSpc>
                  <a:spcPct val="130000"/>
                </a:lnSpc>
              </a:pPr>
              <a:endParaRPr lang="en-US" sz="950" dirty="0">
                <a:solidFill>
                  <a:schemeClr val="tx1">
                    <a:lumMod val="50000"/>
                    <a:lumOff val="50000"/>
                  </a:schemeClr>
                </a:solidFill>
                <a:latin typeface="Arial"/>
                <a:cs typeface="Arial"/>
              </a:endParaRPr>
            </a:p>
            <a:p>
              <a:pPr algn="l"/>
              <a:endParaRPr lang="en-US" sz="1000" dirty="0">
                <a:solidFill>
                  <a:schemeClr val="tx1">
                    <a:lumMod val="50000"/>
                    <a:lumOff val="50000"/>
                  </a:schemeClr>
                </a:solidFill>
                <a:latin typeface="Arial"/>
                <a:cs typeface="Arial"/>
              </a:endParaRPr>
            </a:p>
            <a:p>
              <a:pPr algn="l"/>
              <a:br>
                <a:rPr lang="en-US" sz="810" dirty="0">
                  <a:solidFill>
                    <a:schemeClr val="tx1"/>
                  </a:solidFill>
                </a:rPr>
              </a:br>
              <a:br>
                <a:rPr lang="en-US" sz="1050" dirty="0">
                  <a:solidFill>
                    <a:schemeClr val="tx1"/>
                  </a:solidFill>
                </a:rPr>
              </a:br>
              <a:endParaRPr lang="en-US" sz="1050" dirty="0">
                <a:solidFill>
                  <a:schemeClr val="tx1"/>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68767"/>
            <a:chOff x="2755901" y="590600"/>
            <a:chExt cx="2645832" cy="5668767"/>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57295"/>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Timeline</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2-5 years</a:t>
              </a:r>
            </a:p>
            <a:p>
              <a:pPr>
                <a:lnSpc>
                  <a:spcPct val="90000"/>
                </a:lnSpc>
              </a:pPr>
              <a:endParaRPr lang="en-US" sz="2000" b="1" dirty="0">
                <a:solidFill>
                  <a:srgbClr val="173647"/>
                </a:solidFill>
                <a:latin typeface="Arial"/>
                <a:cs typeface="Arial"/>
              </a:endParaRPr>
            </a:p>
            <a:p>
              <a:pPr algn="l">
                <a:lnSpc>
                  <a:spcPct val="130000"/>
                </a:lnSpc>
              </a:pPr>
              <a:r>
                <a:rPr lang="en-US" sz="1000" dirty="0">
                  <a:solidFill>
                    <a:schemeClr val="tx1"/>
                  </a:solidFill>
                </a:rPr>
                <a:t>The planning process took about two years end-to end. The time from the initial discussion to the signed contract was roughly one and a half years, and six months later commercial operations began. In the future, the process could probably be completed in significantly less time. One of the CPSP goals is to provide information on lessons learned so that other institutions and potential suppliers can pursue similar arrangements more rapidly. In terms of the power purchase agreement, the buyers decided on a 20 year time span because it provided the best balance between getting the most competitive bids and maintaining flexibility in the event that the electricity sector transforms dramatically over the coming decades.</a:t>
              </a: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7" name="Picture 26"/>
          <p:cNvPicPr>
            <a:picLocks noChangeAspect="1"/>
          </p:cNvPicPr>
          <p:nvPr/>
        </p:nvPicPr>
        <p:blipFill>
          <a:blip r:embed="rId2"/>
          <a:stretch>
            <a:fillRect/>
          </a:stretch>
        </p:blipFill>
        <p:spPr>
          <a:xfrm>
            <a:off x="3170474" y="1316566"/>
            <a:ext cx="870030" cy="508004"/>
          </a:xfrm>
          <a:prstGeom prst="rect">
            <a:avLst/>
          </a:prstGeom>
        </p:spPr>
      </p:pic>
      <p:grpSp>
        <p:nvGrpSpPr>
          <p:cNvPr id="22" name="Group 21">
            <a:extLst>
              <a:ext uri="{FF2B5EF4-FFF2-40B4-BE49-F238E27FC236}">
                <a16:creationId xmlns:a16="http://schemas.microsoft.com/office/drawing/2014/main" id="{DD32EF49-1481-E747-82FE-B982F01E12EA}"/>
              </a:ext>
            </a:extLst>
          </p:cNvPr>
          <p:cNvGrpSpPr/>
          <p:nvPr/>
        </p:nvGrpSpPr>
        <p:grpSpPr>
          <a:xfrm>
            <a:off x="830259" y="3207879"/>
            <a:ext cx="1582741" cy="1831383"/>
            <a:chOff x="7195909" y="4546298"/>
            <a:chExt cx="1582741" cy="1831383"/>
          </a:xfrm>
        </p:grpSpPr>
        <p:pic>
          <p:nvPicPr>
            <p:cNvPr id="23" name="Picture 22" descr="CFR Logo Gray.png">
              <a:extLst>
                <a:ext uri="{FF2B5EF4-FFF2-40B4-BE49-F238E27FC236}">
                  <a16:creationId xmlns:a16="http://schemas.microsoft.com/office/drawing/2014/main" id="{FA1D7859-3920-FA41-9D7E-3BF1FD35D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4622" y="5240635"/>
              <a:ext cx="1456121" cy="483155"/>
            </a:xfrm>
            <a:prstGeom prst="rect">
              <a:avLst/>
            </a:prstGeom>
          </p:spPr>
        </p:pic>
        <p:pic>
          <p:nvPicPr>
            <p:cNvPr id="24" name="Picture 23" descr="University of Arizona.jpg">
              <a:extLst>
                <a:ext uri="{FF2B5EF4-FFF2-40B4-BE49-F238E27FC236}">
                  <a16:creationId xmlns:a16="http://schemas.microsoft.com/office/drawing/2014/main" id="{58205B50-0855-A04A-8FDB-9A02B9317A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25" name="Picture 24">
              <a:extLst>
                <a:ext uri="{FF2B5EF4-FFF2-40B4-BE49-F238E27FC236}">
                  <a16:creationId xmlns:a16="http://schemas.microsoft.com/office/drawing/2014/main" id="{BDBD748B-1914-BC42-B442-0DFD1FFC0EEB}"/>
                </a:ext>
              </a:extLst>
            </p:cNvPr>
            <p:cNvPicPr>
              <a:picLocks noChangeAspect="1"/>
            </p:cNvPicPr>
            <p:nvPr/>
          </p:nvPicPr>
          <p:blipFill>
            <a:blip r:embed="rId5"/>
            <a:stretch>
              <a:fillRect/>
            </a:stretch>
          </p:blipFill>
          <p:spPr>
            <a:xfrm>
              <a:off x="7253814" y="6116136"/>
              <a:ext cx="1466929" cy="261545"/>
            </a:xfrm>
            <a:prstGeom prst="rect">
              <a:avLst/>
            </a:prstGeom>
          </p:spPr>
        </p:pic>
      </p:grpSp>
      <p:pic>
        <p:nvPicPr>
          <p:cNvPr id="28" name="Picture 27">
            <a:extLst>
              <a:ext uri="{FF2B5EF4-FFF2-40B4-BE49-F238E27FC236}">
                <a16:creationId xmlns:a16="http://schemas.microsoft.com/office/drawing/2014/main" id="{FD291108-0EBF-0C4B-968B-2C5DB9A98878}"/>
              </a:ext>
            </a:extLst>
          </p:cNvPr>
          <p:cNvPicPr>
            <a:picLocks noChangeAspect="1"/>
          </p:cNvPicPr>
          <p:nvPr/>
        </p:nvPicPr>
        <p:blipFill>
          <a:blip r:embed="rId6"/>
          <a:stretch>
            <a:fillRect/>
          </a:stretch>
        </p:blipFill>
        <p:spPr>
          <a:xfrm>
            <a:off x="68588" y="2114675"/>
            <a:ext cx="2770560" cy="3732560"/>
          </a:xfrm>
          <a:prstGeom prst="rect">
            <a:avLst/>
          </a:prstGeom>
        </p:spPr>
      </p:pic>
      <p:sp>
        <p:nvSpPr>
          <p:cNvPr id="8" name="TextBox 7">
            <a:extLst>
              <a:ext uri="{FF2B5EF4-FFF2-40B4-BE49-F238E27FC236}">
                <a16:creationId xmlns:a16="http://schemas.microsoft.com/office/drawing/2014/main" id="{8E7A9932-F727-5A43-941E-9B2810FA918B}"/>
              </a:ext>
            </a:extLst>
          </p:cNvPr>
          <p:cNvSpPr txBox="1"/>
          <p:nvPr/>
        </p:nvSpPr>
        <p:spPr>
          <a:xfrm>
            <a:off x="3091169" y="2020709"/>
            <a:ext cx="2603281" cy="1881507"/>
          </a:xfrm>
          <a:prstGeom prst="rect">
            <a:avLst/>
          </a:prstGeom>
          <a:noFill/>
        </p:spPr>
        <p:txBody>
          <a:bodyPr wrap="square" rtlCol="0">
            <a:spAutoFit/>
          </a:bodyPr>
          <a:lstStyle/>
          <a:p>
            <a:pPr>
              <a:lnSpc>
                <a:spcPct val="130000"/>
              </a:lnSpc>
              <a:spcBef>
                <a:spcPct val="20000"/>
              </a:spcBef>
            </a:pPr>
            <a:r>
              <a:rPr lang="en-US" sz="1000" dirty="0"/>
              <a:t>Because these types of deals are relatively new, a great deal of time and effort for education within and across institutions was necessary. For example, issues such as the accounting treatment for this type of contract took time to resolve.</a:t>
            </a:r>
          </a:p>
          <a:p>
            <a:br>
              <a:rPr lang="en-US" dirty="0"/>
            </a:br>
            <a:endParaRPr lang="en-US" dirty="0"/>
          </a:p>
        </p:txBody>
      </p:sp>
      <p:pic>
        <p:nvPicPr>
          <p:cNvPr id="35" name="Picture 34">
            <a:extLst>
              <a:ext uri="{FF2B5EF4-FFF2-40B4-BE49-F238E27FC236}">
                <a16:creationId xmlns:a16="http://schemas.microsoft.com/office/drawing/2014/main" id="{EFCF9F02-42A7-D547-85E3-149C47E12AEA}"/>
              </a:ext>
            </a:extLst>
          </p:cNvPr>
          <p:cNvPicPr>
            <a:picLocks noChangeAspect="1"/>
          </p:cNvPicPr>
          <p:nvPr/>
        </p:nvPicPr>
        <p:blipFill>
          <a:blip r:embed="rId7"/>
          <a:stretch>
            <a:fillRect/>
          </a:stretch>
        </p:blipFill>
        <p:spPr>
          <a:xfrm>
            <a:off x="6184896" y="1073685"/>
            <a:ext cx="698789" cy="845900"/>
          </a:xfrm>
          <a:prstGeom prst="rect">
            <a:avLst/>
          </a:prstGeom>
        </p:spPr>
      </p:pic>
    </p:spTree>
    <p:extLst>
      <p:ext uri="{BB962C8B-B14F-4D97-AF65-F5344CB8AC3E}">
        <p14:creationId xmlns:p14="http://schemas.microsoft.com/office/powerpoint/2010/main" val="351282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B155533-2B77-4018-A172-10E7606C5B56}"/>
              </a:ext>
            </a:extLst>
          </p:cNvPr>
          <p:cNvSpPr/>
          <p:nvPr/>
        </p:nvSpPr>
        <p:spPr>
          <a:xfrm>
            <a:off x="5946472"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2988745" y="590600"/>
            <a:ext cx="2658532" cy="5635833"/>
            <a:chOff x="2743201" y="590600"/>
            <a:chExt cx="2658532" cy="5635833"/>
          </a:xfrm>
        </p:grpSpPr>
        <p:sp>
          <p:nvSpPr>
            <p:cNvPr id="83" name="Rectangle 82">
              <a:extLst>
                <a:ext uri="{FF2B5EF4-FFF2-40B4-BE49-F238E27FC236}">
                  <a16:creationId xmlns:a16="http://schemas.microsoft.com/office/drawing/2014/main" id="{BB155533-2B77-4018-A172-10E7606C5B56}"/>
                </a:ext>
              </a:extLst>
            </p:cNvPr>
            <p:cNvSpPr/>
            <p:nvPr/>
          </p:nvSpPr>
          <p:spPr>
            <a:xfrm>
              <a:off x="2743201" y="2020709"/>
              <a:ext cx="2658532" cy="4205724"/>
            </a:xfrm>
            <a:prstGeom prst="rect">
              <a:avLst/>
            </a:prstGeom>
            <a:solidFill>
              <a:schemeClr val="bg1">
                <a:lumMod val="95000"/>
                <a:alpha val="52000"/>
              </a:scheme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Subtitle 2"/>
            <p:cNvSpPr txBox="1">
              <a:spLocks/>
            </p:cNvSpPr>
            <p:nvPr/>
          </p:nvSpPr>
          <p:spPr>
            <a:xfrm>
              <a:off x="2755901" y="590600"/>
              <a:ext cx="2645832" cy="522287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Project Maintenance</a:t>
              </a:r>
            </a:p>
            <a:p>
              <a:pPr>
                <a:lnSpc>
                  <a:spcPct val="130000"/>
                </a:lnSpc>
              </a:pPr>
              <a:endParaRPr lang="en-US" sz="1600" dirty="0">
                <a:solidFill>
                  <a:srgbClr val="173647"/>
                </a:solidFill>
                <a:latin typeface="Arial"/>
                <a:cs typeface="Arial"/>
              </a:endParaRPr>
            </a:p>
            <a:p>
              <a:r>
                <a:rPr lang="en-US" sz="2000" dirty="0">
                  <a:solidFill>
                    <a:srgbClr val="173647"/>
                  </a:solidFill>
                  <a:latin typeface="Arial"/>
                  <a:cs typeface="Arial"/>
                </a:rPr>
                <a:t>               Low/None</a:t>
              </a:r>
            </a:p>
            <a:p>
              <a:pPr algn="l">
                <a:lnSpc>
                  <a:spcPct val="130000"/>
                </a:lnSpc>
              </a:pPr>
              <a:endParaRPr lang="en-US" sz="950" dirty="0">
                <a:solidFill>
                  <a:schemeClr val="tx1">
                    <a:lumMod val="50000"/>
                    <a:lumOff val="50000"/>
                  </a:schemeClr>
                </a:solidFill>
                <a:latin typeface="Arial"/>
                <a:cs typeface="Arial"/>
              </a:endParaRPr>
            </a:p>
            <a:p>
              <a:pPr algn="l">
                <a:lnSpc>
                  <a:spcPct val="130000"/>
                </a:lnSpc>
              </a:pPr>
              <a:endParaRPr lang="en-US" sz="1200" dirty="0">
                <a:solidFill>
                  <a:schemeClr val="tx1">
                    <a:lumMod val="50000"/>
                    <a:lumOff val="50000"/>
                  </a:schemeClr>
                </a:solidFill>
                <a:latin typeface="Arial"/>
                <a:cs typeface="Arial"/>
              </a:endParaRPr>
            </a:p>
            <a:p>
              <a:pPr algn="l">
                <a:lnSpc>
                  <a:spcPct val="130000"/>
                </a:lnSpc>
              </a:pPr>
              <a:r>
                <a:rPr lang="en-US" sz="1000" dirty="0">
                  <a:solidFill>
                    <a:schemeClr val="tx1"/>
                  </a:solidFill>
                </a:rPr>
                <a:t>Buying institutions do not carry any risk related to maintenance operations because maintenance of the facility is the developer’s responsibility.</a:t>
              </a:r>
            </a:p>
            <a:p>
              <a:pPr algn="l"/>
              <a:br>
                <a:rPr lang="en-US" sz="1000" dirty="0">
                  <a:solidFill>
                    <a:schemeClr val="tx1"/>
                  </a:solidFill>
                </a:rPr>
              </a:br>
              <a:endParaRPr lang="en-US" sz="1000" dirty="0">
                <a:solidFill>
                  <a:schemeClr val="tx1"/>
                </a:solidFill>
                <a:latin typeface="Arial"/>
                <a:cs typeface="Arial"/>
              </a:endParaRPr>
            </a:p>
          </p:txBody>
        </p:sp>
        <p:sp>
          <p:nvSpPr>
            <p:cNvPr id="84" name="Rectangle 83">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664878" y="596901"/>
            <a:ext cx="2229522" cy="973667"/>
            <a:chOff x="471345" y="596901"/>
            <a:chExt cx="2229522" cy="973667"/>
          </a:xfrm>
        </p:grpSpPr>
        <p:sp>
          <p:nvSpPr>
            <p:cNvPr id="20" name="Subtitle 2"/>
            <p:cNvSpPr txBox="1">
              <a:spLocks/>
            </p:cNvSpPr>
            <p:nvPr/>
          </p:nvSpPr>
          <p:spPr>
            <a:xfrm>
              <a:off x="471345" y="596901"/>
              <a:ext cx="2229522" cy="973667"/>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lnSpc>
                  <a:spcPct val="60000"/>
                </a:lnSpc>
              </a:pPr>
              <a:r>
                <a:rPr lang="en-US" sz="2800" b="1" dirty="0">
                  <a:solidFill>
                    <a:srgbClr val="007786"/>
                  </a:solidFill>
                  <a:latin typeface="Arial"/>
                  <a:cs typeface="Arial"/>
                </a:rPr>
                <a:t>PROJECT</a:t>
              </a:r>
            </a:p>
            <a:p>
              <a:pPr algn="l">
                <a:lnSpc>
                  <a:spcPct val="60000"/>
                </a:lnSpc>
              </a:pPr>
              <a:r>
                <a:rPr lang="en-US" sz="2800" b="1" dirty="0">
                  <a:solidFill>
                    <a:srgbClr val="007786"/>
                  </a:solidFill>
                  <a:latin typeface="Arial"/>
                  <a:cs typeface="Arial"/>
                </a:rPr>
                <a:t>IMPACT</a:t>
              </a:r>
              <a:endParaRPr lang="en-US" sz="1400" dirty="0">
                <a:solidFill>
                  <a:srgbClr val="007786"/>
                </a:solidFill>
                <a:latin typeface="Arial"/>
                <a:cs typeface="Arial"/>
              </a:endParaRPr>
            </a:p>
          </p:txBody>
        </p:sp>
        <p:sp>
          <p:nvSpPr>
            <p:cNvPr id="21" name="Rectangle 20">
              <a:extLst>
                <a:ext uri="{FF2B5EF4-FFF2-40B4-BE49-F238E27FC236}">
                  <a16:creationId xmlns:a16="http://schemas.microsoft.com/office/drawing/2014/main" id="{BB155533-2B77-4018-A172-10E7606C5B56}"/>
                </a:ext>
              </a:extLst>
            </p:cNvPr>
            <p:cNvSpPr/>
            <p:nvPr/>
          </p:nvSpPr>
          <p:spPr>
            <a:xfrm>
              <a:off x="554812" y="1316566"/>
              <a:ext cx="1664655" cy="143933"/>
            </a:xfrm>
            <a:prstGeom prst="rect">
              <a:avLst/>
            </a:prstGeom>
            <a:solidFill>
              <a:srgbClr val="C2E7FA">
                <a:alpha val="83000"/>
              </a:srgbClr>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4" name="Group 33"/>
          <p:cNvGrpSpPr/>
          <p:nvPr/>
        </p:nvGrpSpPr>
        <p:grpSpPr>
          <a:xfrm>
            <a:off x="5946472" y="590600"/>
            <a:ext cx="2645832" cy="5661354"/>
            <a:chOff x="2755901" y="590600"/>
            <a:chExt cx="2645832" cy="5661354"/>
          </a:xfrm>
        </p:grpSpPr>
        <p:sp>
          <p:nvSpPr>
            <p:cNvPr id="36" name="Rectangle 35">
              <a:extLst>
                <a:ext uri="{FF2B5EF4-FFF2-40B4-BE49-F238E27FC236}">
                  <a16:creationId xmlns:a16="http://schemas.microsoft.com/office/drawing/2014/main" id="{BB155533-2B77-4018-A172-10E7606C5B56}"/>
                </a:ext>
              </a:extLst>
            </p:cNvPr>
            <p:cNvSpPr/>
            <p:nvPr/>
          </p:nvSpPr>
          <p:spPr>
            <a:xfrm>
              <a:off x="2755901" y="590600"/>
              <a:ext cx="2645832" cy="422691"/>
            </a:xfrm>
            <a:prstGeom prst="rect">
              <a:avLst/>
            </a:prstGeom>
            <a:solidFill>
              <a:srgbClr val="C2E7FA"/>
            </a:solidFill>
            <a:ln w="9525" cmpd="sng">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Subtitle 2"/>
            <p:cNvSpPr txBox="1">
              <a:spLocks/>
            </p:cNvSpPr>
            <p:nvPr/>
          </p:nvSpPr>
          <p:spPr>
            <a:xfrm>
              <a:off x="2755901" y="649882"/>
              <a:ext cx="2645832" cy="5602072"/>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30000"/>
                </a:lnSpc>
              </a:pPr>
              <a:r>
                <a:rPr lang="en-US" sz="1200" b="1" dirty="0">
                  <a:solidFill>
                    <a:srgbClr val="173647"/>
                  </a:solidFill>
                  <a:latin typeface="Arial"/>
                  <a:cs typeface="Arial"/>
                </a:rPr>
                <a:t>Publicity Impact</a:t>
              </a:r>
            </a:p>
            <a:p>
              <a:pPr>
                <a:lnSpc>
                  <a:spcPct val="130000"/>
                </a:lnSpc>
              </a:pPr>
              <a:endParaRPr lang="en-US" sz="1700" b="1" dirty="0">
                <a:solidFill>
                  <a:srgbClr val="173647"/>
                </a:solidFill>
                <a:latin typeface="Arial"/>
                <a:cs typeface="Arial"/>
              </a:endParaRPr>
            </a:p>
            <a:p>
              <a:pPr>
                <a:lnSpc>
                  <a:spcPct val="90000"/>
                </a:lnSpc>
              </a:pPr>
              <a:r>
                <a:rPr lang="en-US" sz="2000" dirty="0">
                  <a:solidFill>
                    <a:srgbClr val="173647"/>
                  </a:solidFill>
                  <a:latin typeface="Arial"/>
                  <a:cs typeface="Arial"/>
                </a:rPr>
                <a:t>                 Wow, </a:t>
              </a:r>
            </a:p>
            <a:p>
              <a:pPr>
                <a:lnSpc>
                  <a:spcPct val="90000"/>
                </a:lnSpc>
              </a:pPr>
              <a:r>
                <a:rPr lang="en-US" sz="1200" dirty="0">
                  <a:solidFill>
                    <a:srgbClr val="173647"/>
                  </a:solidFill>
                  <a:latin typeface="Arial"/>
                  <a:cs typeface="Arial"/>
                </a:rPr>
                <a:t>                          amazing project!</a:t>
              </a:r>
            </a:p>
            <a:p>
              <a:pPr>
                <a:lnSpc>
                  <a:spcPct val="90000"/>
                </a:lnSpc>
              </a:pPr>
              <a:endParaRPr lang="en-US" sz="1200" b="1" dirty="0">
                <a:solidFill>
                  <a:srgbClr val="173647"/>
                </a:solidFill>
                <a:latin typeface="Arial"/>
                <a:cs typeface="Arial"/>
              </a:endParaRPr>
            </a:p>
            <a:p>
              <a:pPr algn="l">
                <a:lnSpc>
                  <a:spcPct val="130000"/>
                </a:lnSpc>
              </a:pPr>
              <a:r>
                <a:rPr lang="en-US" sz="1000" dirty="0">
                  <a:solidFill>
                    <a:schemeClr val="tx1"/>
                  </a:solidFill>
                </a:rPr>
                <a:t>When announced, the CPSP was the largest non-utility solar PV PPA in the United States in total megawatt-hours (MWh) contracted.</a:t>
              </a:r>
              <a:endParaRPr lang="en-US" sz="1000" dirty="0">
                <a:solidFill>
                  <a:schemeClr val="tx1"/>
                </a:solidFill>
                <a:latin typeface="Arial"/>
                <a:cs typeface="Arial"/>
              </a:endParaRPr>
            </a:p>
            <a:p>
              <a:pPr algn="l">
                <a:lnSpc>
                  <a:spcPct val="130000"/>
                </a:lnSpc>
              </a:pPr>
              <a:endParaRPr lang="en-US" sz="1100" dirty="0">
                <a:solidFill>
                  <a:schemeClr val="tx1">
                    <a:lumMod val="75000"/>
                    <a:lumOff val="25000"/>
                  </a:schemeClr>
                </a:solidFill>
                <a:latin typeface="Arial"/>
                <a:cs typeface="Arial"/>
              </a:endParaRPr>
            </a:p>
          </p:txBody>
        </p:sp>
        <p:sp>
          <p:nvSpPr>
            <p:cNvPr id="39" name="Rectangle 38">
              <a:extLst>
                <a:ext uri="{FF2B5EF4-FFF2-40B4-BE49-F238E27FC236}">
                  <a16:creationId xmlns:a16="http://schemas.microsoft.com/office/drawing/2014/main" id="{BB155533-2B77-4018-A172-10E7606C5B56}"/>
                </a:ext>
              </a:extLst>
            </p:cNvPr>
            <p:cNvSpPr/>
            <p:nvPr/>
          </p:nvSpPr>
          <p:spPr>
            <a:xfrm>
              <a:off x="2755901" y="596901"/>
              <a:ext cx="2645832" cy="5629532"/>
            </a:xfrm>
            <a:prstGeom prst="rect">
              <a:avLst/>
            </a:prstGeom>
            <a:noFill/>
            <a:ln w="9525" cmpd="sng">
              <a:solidFill>
                <a:schemeClr val="bg1">
                  <a:lumMod val="8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3" name="Picture 32"/>
          <p:cNvPicPr>
            <a:picLocks noChangeAspect="1"/>
          </p:cNvPicPr>
          <p:nvPr/>
        </p:nvPicPr>
        <p:blipFill>
          <a:blip r:embed="rId2"/>
          <a:stretch>
            <a:fillRect/>
          </a:stretch>
        </p:blipFill>
        <p:spPr>
          <a:xfrm>
            <a:off x="3192554" y="1271666"/>
            <a:ext cx="802798" cy="507368"/>
          </a:xfrm>
          <a:prstGeom prst="rect">
            <a:avLst/>
          </a:prstGeom>
        </p:spPr>
      </p:pic>
      <p:pic>
        <p:nvPicPr>
          <p:cNvPr id="35" name="Picture 34"/>
          <p:cNvPicPr>
            <a:picLocks noChangeAspect="1"/>
          </p:cNvPicPr>
          <p:nvPr/>
        </p:nvPicPr>
        <p:blipFill>
          <a:blip r:embed="rId3"/>
          <a:stretch>
            <a:fillRect/>
          </a:stretch>
        </p:blipFill>
        <p:spPr>
          <a:xfrm>
            <a:off x="6096000" y="1455865"/>
            <a:ext cx="1036596" cy="325315"/>
          </a:xfrm>
          <a:prstGeom prst="rect">
            <a:avLst/>
          </a:prstGeom>
        </p:spPr>
      </p:pic>
      <p:grpSp>
        <p:nvGrpSpPr>
          <p:cNvPr id="22" name="Group 21">
            <a:extLst>
              <a:ext uri="{FF2B5EF4-FFF2-40B4-BE49-F238E27FC236}">
                <a16:creationId xmlns:a16="http://schemas.microsoft.com/office/drawing/2014/main" id="{D5309810-0305-604C-A164-4DA904CAE235}"/>
              </a:ext>
            </a:extLst>
          </p:cNvPr>
          <p:cNvGrpSpPr/>
          <p:nvPr/>
        </p:nvGrpSpPr>
        <p:grpSpPr>
          <a:xfrm>
            <a:off x="830259" y="3207879"/>
            <a:ext cx="1582741" cy="1831383"/>
            <a:chOff x="7195909" y="4546298"/>
            <a:chExt cx="1582741" cy="1831383"/>
          </a:xfrm>
        </p:grpSpPr>
        <p:pic>
          <p:nvPicPr>
            <p:cNvPr id="23" name="Picture 22" descr="CFR Logo Gray.png">
              <a:extLst>
                <a:ext uri="{FF2B5EF4-FFF2-40B4-BE49-F238E27FC236}">
                  <a16:creationId xmlns:a16="http://schemas.microsoft.com/office/drawing/2014/main" id="{FCBD04E2-B27B-8544-995A-13C7EFBEB6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4622" y="5240635"/>
              <a:ext cx="1456121" cy="483155"/>
            </a:xfrm>
            <a:prstGeom prst="rect">
              <a:avLst/>
            </a:prstGeom>
          </p:spPr>
        </p:pic>
        <p:pic>
          <p:nvPicPr>
            <p:cNvPr id="24" name="Picture 23" descr="University of Arizona.jpg">
              <a:extLst>
                <a:ext uri="{FF2B5EF4-FFF2-40B4-BE49-F238E27FC236}">
                  <a16:creationId xmlns:a16="http://schemas.microsoft.com/office/drawing/2014/main" id="{D3F48DC9-4D9A-7E4D-867B-CA247AD65A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5909" y="4546298"/>
              <a:ext cx="1582741" cy="397110"/>
            </a:xfrm>
            <a:prstGeom prst="rect">
              <a:avLst/>
            </a:prstGeom>
          </p:spPr>
        </p:pic>
        <p:pic>
          <p:nvPicPr>
            <p:cNvPr id="25" name="Picture 24">
              <a:extLst>
                <a:ext uri="{FF2B5EF4-FFF2-40B4-BE49-F238E27FC236}">
                  <a16:creationId xmlns:a16="http://schemas.microsoft.com/office/drawing/2014/main" id="{926A6EB0-54F4-FE4E-AE29-14CEF531F00E}"/>
                </a:ext>
              </a:extLst>
            </p:cNvPr>
            <p:cNvPicPr>
              <a:picLocks noChangeAspect="1"/>
            </p:cNvPicPr>
            <p:nvPr/>
          </p:nvPicPr>
          <p:blipFill>
            <a:blip r:embed="rId6"/>
            <a:stretch>
              <a:fillRect/>
            </a:stretch>
          </p:blipFill>
          <p:spPr>
            <a:xfrm>
              <a:off x="7253814" y="6116136"/>
              <a:ext cx="1466929" cy="261545"/>
            </a:xfrm>
            <a:prstGeom prst="rect">
              <a:avLst/>
            </a:prstGeom>
          </p:spPr>
        </p:pic>
      </p:grpSp>
      <p:pic>
        <p:nvPicPr>
          <p:cNvPr id="27" name="Picture 26">
            <a:extLst>
              <a:ext uri="{FF2B5EF4-FFF2-40B4-BE49-F238E27FC236}">
                <a16:creationId xmlns:a16="http://schemas.microsoft.com/office/drawing/2014/main" id="{3A30054D-067D-9942-9964-461CDE23E364}"/>
              </a:ext>
            </a:extLst>
          </p:cNvPr>
          <p:cNvPicPr>
            <a:picLocks noChangeAspect="1"/>
          </p:cNvPicPr>
          <p:nvPr/>
        </p:nvPicPr>
        <p:blipFill>
          <a:blip r:embed="rId7"/>
          <a:stretch>
            <a:fillRect/>
          </a:stretch>
        </p:blipFill>
        <p:spPr>
          <a:xfrm>
            <a:off x="68588" y="2114675"/>
            <a:ext cx="2770560" cy="3732560"/>
          </a:xfrm>
          <a:prstGeom prst="rect">
            <a:avLst/>
          </a:prstGeom>
        </p:spPr>
      </p:pic>
    </p:spTree>
    <p:extLst>
      <p:ext uri="{BB962C8B-B14F-4D97-AF65-F5344CB8AC3E}">
        <p14:creationId xmlns:p14="http://schemas.microsoft.com/office/powerpoint/2010/main" val="3350184516"/>
      </p:ext>
    </p:extLst>
  </p:cSld>
  <p:clrMapOvr>
    <a:masterClrMapping/>
  </p:clrMapOvr>
</p:sld>
</file>

<file path=ppt/theme/theme1.xml><?xml version="1.0" encoding="utf-8"?>
<a:theme xmlns:a="http://schemas.openxmlformats.org/drawingml/2006/main" name="Office Them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66C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29693</TotalTime>
  <Words>1611</Words>
  <Application>Microsoft Macintosh PowerPoint</Application>
  <PresentationFormat>On-screen Show (4:3)</PresentationFormat>
  <Paragraphs>134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Office Theme</vt:lpstr>
      <vt:lpstr>PowerPoint Presentation</vt:lpstr>
      <vt:lpstr>Capital Partners Solar Project at American University and George Washington University</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University of Arizona’s  Utility Renewable Energy Agreement</dc:title>
  <dc:creator>Zac Brooks</dc:creator>
  <cp:lastModifiedBy>Microsoft Office User</cp:lastModifiedBy>
  <cp:revision>33</cp:revision>
  <dcterms:created xsi:type="dcterms:W3CDTF">2020-09-19T01:30:42Z</dcterms:created>
  <dcterms:modified xsi:type="dcterms:W3CDTF">2023-06-12T22:16:27Z</dcterms:modified>
</cp:coreProperties>
</file>